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5"/>
  </p:notesMasterIdLst>
  <p:sldIdLst>
    <p:sldId id="259" r:id="rId2"/>
    <p:sldId id="971" r:id="rId3"/>
    <p:sldId id="947" r:id="rId4"/>
    <p:sldId id="948" r:id="rId5"/>
    <p:sldId id="966" r:id="rId6"/>
    <p:sldId id="967" r:id="rId7"/>
    <p:sldId id="968" r:id="rId8"/>
    <p:sldId id="969" r:id="rId9"/>
    <p:sldId id="972" r:id="rId10"/>
    <p:sldId id="256" r:id="rId11"/>
    <p:sldId id="311" r:id="rId12"/>
    <p:sldId id="973" r:id="rId13"/>
    <p:sldId id="310" r:id="rId14"/>
    <p:sldId id="298" r:id="rId15"/>
    <p:sldId id="988" r:id="rId16"/>
    <p:sldId id="989" r:id="rId17"/>
    <p:sldId id="990" r:id="rId18"/>
    <p:sldId id="991" r:id="rId19"/>
    <p:sldId id="906" r:id="rId20"/>
    <p:sldId id="995" r:id="rId21"/>
    <p:sldId id="274" r:id="rId22"/>
    <p:sldId id="277" r:id="rId23"/>
    <p:sldId id="276" r:id="rId24"/>
    <p:sldId id="992" r:id="rId25"/>
    <p:sldId id="272" r:id="rId26"/>
    <p:sldId id="975" r:id="rId27"/>
    <p:sldId id="974" r:id="rId28"/>
    <p:sldId id="976" r:id="rId29"/>
    <p:sldId id="977" r:id="rId30"/>
    <p:sldId id="978" r:id="rId31"/>
    <p:sldId id="985" r:id="rId32"/>
    <p:sldId id="986" r:id="rId33"/>
    <p:sldId id="987" r:id="rId34"/>
    <p:sldId id="910" r:id="rId35"/>
    <p:sldId id="982" r:id="rId36"/>
    <p:sldId id="913" r:id="rId37"/>
    <p:sldId id="984" r:id="rId38"/>
    <p:sldId id="983" r:id="rId39"/>
    <p:sldId id="912" r:id="rId40"/>
    <p:sldId id="979" r:id="rId41"/>
    <p:sldId id="993" r:id="rId42"/>
    <p:sldId id="994" r:id="rId43"/>
    <p:sldId id="305" r:id="rId44"/>
    <p:sldId id="296" r:id="rId45"/>
    <p:sldId id="295" r:id="rId46"/>
    <p:sldId id="304" r:id="rId47"/>
    <p:sldId id="297" r:id="rId48"/>
    <p:sldId id="299" r:id="rId49"/>
    <p:sldId id="302" r:id="rId50"/>
    <p:sldId id="306" r:id="rId51"/>
    <p:sldId id="307" r:id="rId52"/>
    <p:sldId id="895" r:id="rId53"/>
    <p:sldId id="908"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33"/>
    <p:restoredTop sz="94674"/>
  </p:normalViewPr>
  <p:slideViewPr>
    <p:cSldViewPr snapToGrid="0" snapToObjects="1">
      <p:cViewPr varScale="1">
        <p:scale>
          <a:sx n="124" d="100"/>
          <a:sy n="124" d="100"/>
        </p:scale>
        <p:origin x="85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B924E8-AD37-8F40-88FB-0955BA68F370}" type="datetimeFigureOut">
              <a:rPr lang="en-US" smtClean="0"/>
              <a:t>12/19/22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6AEF7B-77C0-C94B-A26E-2748492F1E2D}" type="slidenum">
              <a:rPr lang="en-US" smtClean="0"/>
              <a:t>‹#›</a:t>
            </a:fld>
            <a:endParaRPr lang="en-US"/>
          </a:p>
        </p:txBody>
      </p:sp>
    </p:spTree>
    <p:extLst>
      <p:ext uri="{BB962C8B-B14F-4D97-AF65-F5344CB8AC3E}">
        <p14:creationId xmlns:p14="http://schemas.microsoft.com/office/powerpoint/2010/main" val="349606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F98639-6449-ED4C-AD5F-85FE3115FD08}" type="slidenum">
              <a:rPr lang="en-US" smtClean="0"/>
              <a:t>37</a:t>
            </a:fld>
            <a:endParaRPr lang="en-US"/>
          </a:p>
        </p:txBody>
      </p:sp>
    </p:spTree>
    <p:extLst>
      <p:ext uri="{BB962C8B-B14F-4D97-AF65-F5344CB8AC3E}">
        <p14:creationId xmlns:p14="http://schemas.microsoft.com/office/powerpoint/2010/main" val="87001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F98639-6449-ED4C-AD5F-85FE3115FD08}" type="slidenum">
              <a:rPr lang="en-US" smtClean="0"/>
              <a:t>38</a:t>
            </a:fld>
            <a:endParaRPr lang="en-US"/>
          </a:p>
        </p:txBody>
      </p:sp>
    </p:spTree>
    <p:extLst>
      <p:ext uri="{BB962C8B-B14F-4D97-AF65-F5344CB8AC3E}">
        <p14:creationId xmlns:p14="http://schemas.microsoft.com/office/powerpoint/2010/main" val="2082519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F98639-6449-ED4C-AD5F-85FE3115FD08}" type="slidenum">
              <a:rPr lang="en-US" smtClean="0"/>
              <a:t>39</a:t>
            </a:fld>
            <a:endParaRPr lang="en-US"/>
          </a:p>
        </p:txBody>
      </p:sp>
    </p:spTree>
    <p:extLst>
      <p:ext uri="{BB962C8B-B14F-4D97-AF65-F5344CB8AC3E}">
        <p14:creationId xmlns:p14="http://schemas.microsoft.com/office/powerpoint/2010/main" val="3285174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F98639-6449-ED4C-AD5F-85FE3115FD08}" type="slidenum">
              <a:rPr lang="en-US" smtClean="0"/>
              <a:t>48</a:t>
            </a:fld>
            <a:endParaRPr lang="en-US"/>
          </a:p>
        </p:txBody>
      </p:sp>
    </p:spTree>
    <p:extLst>
      <p:ext uri="{BB962C8B-B14F-4D97-AF65-F5344CB8AC3E}">
        <p14:creationId xmlns:p14="http://schemas.microsoft.com/office/powerpoint/2010/main" val="2829026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4002b22a05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4002b22a0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5249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Profound neuron loss is are characteristics of aging.</a:t>
            </a:r>
          </a:p>
          <a:p>
            <a:endParaRPr lang="en-US" dirty="0"/>
          </a:p>
        </p:txBody>
      </p:sp>
      <p:sp>
        <p:nvSpPr>
          <p:cNvPr id="4" name="Slide Number Placeholder 3"/>
          <p:cNvSpPr>
            <a:spLocks noGrp="1"/>
          </p:cNvSpPr>
          <p:nvPr>
            <p:ph type="sldNum" sz="quarter" idx="5"/>
          </p:nvPr>
        </p:nvSpPr>
        <p:spPr/>
        <p:txBody>
          <a:bodyPr/>
          <a:lstStyle/>
          <a:p>
            <a:fld id="{7BBBDB7E-CA9F-4A98-9869-3E222134D3F6}" type="slidenum">
              <a:rPr lang="en-US" smtClean="0"/>
              <a:t>3</a:t>
            </a:fld>
            <a:endParaRPr lang="en-US"/>
          </a:p>
        </p:txBody>
      </p:sp>
    </p:spTree>
    <p:extLst>
      <p:ext uri="{BB962C8B-B14F-4D97-AF65-F5344CB8AC3E}">
        <p14:creationId xmlns:p14="http://schemas.microsoft.com/office/powerpoint/2010/main" val="4569984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200" dirty="0">
                <a:solidFill>
                  <a:srgbClr val="C00000"/>
                </a:solidFill>
              </a:rPr>
              <a:t>Age-related Depression may be caused by long term exposures to aversive stimuli, resulting in dysfunction of the normal mechanisms underlying neural plasticity, and consequent decline in cognitive abilities.</a:t>
            </a:r>
          </a:p>
        </p:txBody>
      </p:sp>
      <p:sp>
        <p:nvSpPr>
          <p:cNvPr id="4" name="Slide Number Placeholder 3"/>
          <p:cNvSpPr>
            <a:spLocks noGrp="1"/>
          </p:cNvSpPr>
          <p:nvPr>
            <p:ph type="sldNum" sz="quarter" idx="5"/>
          </p:nvPr>
        </p:nvSpPr>
        <p:spPr/>
        <p:txBody>
          <a:bodyPr/>
          <a:lstStyle/>
          <a:p>
            <a:fld id="{7BBBDB7E-CA9F-4A98-9869-3E222134D3F6}" type="slidenum">
              <a:rPr lang="en-US" smtClean="0"/>
              <a:t>4</a:t>
            </a:fld>
            <a:endParaRPr lang="en-US"/>
          </a:p>
        </p:txBody>
      </p:sp>
    </p:spTree>
    <p:extLst>
      <p:ext uri="{BB962C8B-B14F-4D97-AF65-F5344CB8AC3E}">
        <p14:creationId xmlns:p14="http://schemas.microsoft.com/office/powerpoint/2010/main" val="159113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4002b22a05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4002b22a05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56363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Text 2 graph to text</a:t>
            </a:r>
          </a:p>
        </p:txBody>
      </p:sp>
      <p:sp>
        <p:nvSpPr>
          <p:cNvPr id="4" name="Slide Number Placeholder 3"/>
          <p:cNvSpPr>
            <a:spLocks noGrp="1"/>
          </p:cNvSpPr>
          <p:nvPr>
            <p:ph type="sldNum" sz="quarter" idx="5"/>
          </p:nvPr>
        </p:nvSpPr>
        <p:spPr/>
        <p:txBody>
          <a:bodyPr/>
          <a:lstStyle/>
          <a:p>
            <a:fld id="{EEF98639-6449-ED4C-AD5F-85FE3115FD08}" type="slidenum">
              <a:rPr lang="en-US" smtClean="0"/>
              <a:t>29</a:t>
            </a:fld>
            <a:endParaRPr lang="en-US"/>
          </a:p>
        </p:txBody>
      </p:sp>
    </p:spTree>
    <p:extLst>
      <p:ext uri="{BB962C8B-B14F-4D97-AF65-F5344CB8AC3E}">
        <p14:creationId xmlns:p14="http://schemas.microsoft.com/office/powerpoint/2010/main" val="3766399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F98639-6449-ED4C-AD5F-85FE3115FD08}" type="slidenum">
              <a:rPr lang="en-US" smtClean="0"/>
              <a:t>34</a:t>
            </a:fld>
            <a:endParaRPr lang="en-US"/>
          </a:p>
        </p:txBody>
      </p:sp>
    </p:spTree>
    <p:extLst>
      <p:ext uri="{BB962C8B-B14F-4D97-AF65-F5344CB8AC3E}">
        <p14:creationId xmlns:p14="http://schemas.microsoft.com/office/powerpoint/2010/main" val="1710737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F98639-6449-ED4C-AD5F-85FE3115FD08}" type="slidenum">
              <a:rPr lang="en-US" smtClean="0"/>
              <a:t>35</a:t>
            </a:fld>
            <a:endParaRPr lang="en-US"/>
          </a:p>
        </p:txBody>
      </p:sp>
    </p:spTree>
    <p:extLst>
      <p:ext uri="{BB962C8B-B14F-4D97-AF65-F5344CB8AC3E}">
        <p14:creationId xmlns:p14="http://schemas.microsoft.com/office/powerpoint/2010/main" val="1959074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F98639-6449-ED4C-AD5F-85FE3115FD08}" type="slidenum">
              <a:rPr lang="en-US" smtClean="0"/>
              <a:t>36</a:t>
            </a:fld>
            <a:endParaRPr lang="en-US"/>
          </a:p>
        </p:txBody>
      </p:sp>
    </p:spTree>
    <p:extLst>
      <p:ext uri="{BB962C8B-B14F-4D97-AF65-F5344CB8AC3E}">
        <p14:creationId xmlns:p14="http://schemas.microsoft.com/office/powerpoint/2010/main" val="2818185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F95D0-534E-77C4-1F83-7B66D158BB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14CE54-59FC-A51E-5029-2F900CB4D9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D35B45-723C-E1A7-1194-779AE22530D3}"/>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5" name="Footer Placeholder 4">
            <a:extLst>
              <a:ext uri="{FF2B5EF4-FFF2-40B4-BE49-F238E27FC236}">
                <a16:creationId xmlns:a16="http://schemas.microsoft.com/office/drawing/2014/main" id="{FBA2EA0A-58B0-E9FF-7B1A-5654577885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C499CE-53A1-0B4C-7C8B-8097530D5CAE}"/>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4095751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C2074-38DD-5153-59F2-DBE591BEB5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D563B0-63BB-16C2-9785-BC5C254A4F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E459AF-884B-2A30-2943-0E576082ACC8}"/>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5" name="Footer Placeholder 4">
            <a:extLst>
              <a:ext uri="{FF2B5EF4-FFF2-40B4-BE49-F238E27FC236}">
                <a16:creationId xmlns:a16="http://schemas.microsoft.com/office/drawing/2014/main" id="{5959E9F8-B416-748A-D158-4B9320EC9DA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9680B4-5B3A-3CE6-C9D0-F18A652A04BB}"/>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1799860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CECAE3-C132-1EAA-3FE7-C2CF981A4D0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A552C8-B04D-48C2-42DE-535D811C6E9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56C9F2-B310-1BD3-633A-7BCADB731683}"/>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5" name="Footer Placeholder 4">
            <a:extLst>
              <a:ext uri="{FF2B5EF4-FFF2-40B4-BE49-F238E27FC236}">
                <a16:creationId xmlns:a16="http://schemas.microsoft.com/office/drawing/2014/main" id="{5D8E3786-8043-1A26-AC59-8D65A74B37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341FCB-854E-AE8E-37E0-0F122DE11791}"/>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2030865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73181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39AF1-4F00-9B6D-6E4B-A8DA5AD6A58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C440441-1369-FD49-C2CC-92DBFCC74F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757C1A-FDB8-7349-217E-13F7D10102EB}"/>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5" name="Footer Placeholder 4">
            <a:extLst>
              <a:ext uri="{FF2B5EF4-FFF2-40B4-BE49-F238E27FC236}">
                <a16:creationId xmlns:a16="http://schemas.microsoft.com/office/drawing/2014/main" id="{32FDE9AB-74E4-7CEC-86E2-96186663E9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FF3D4-A170-22EE-5432-DDB4B387D2A6}"/>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318433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517C9-B668-F83C-145A-B24B83FA10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3579B20-477D-397A-973E-548910983B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691579-41FC-9E0F-240E-1A0AC74DD614}"/>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5" name="Footer Placeholder 4">
            <a:extLst>
              <a:ext uri="{FF2B5EF4-FFF2-40B4-BE49-F238E27FC236}">
                <a16:creationId xmlns:a16="http://schemas.microsoft.com/office/drawing/2014/main" id="{16A746F1-2CA3-606A-4576-7D7DFA76C4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62B56-E1B2-57CB-9A48-AF84EBCF15C0}"/>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1318971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F2EB3-49F8-592B-9F9A-BD1F70A32D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6FAFE0-CA36-8C20-8F95-DA8CD299F37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31618D-D213-3FAA-D318-0DB5BCA9AC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E3E2F8-0267-835D-444A-A53FB2621468}"/>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6" name="Footer Placeholder 5">
            <a:extLst>
              <a:ext uri="{FF2B5EF4-FFF2-40B4-BE49-F238E27FC236}">
                <a16:creationId xmlns:a16="http://schemas.microsoft.com/office/drawing/2014/main" id="{80A8C9C8-AA1A-994F-30F2-4D2267722A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23D167-8386-6ADD-B4C8-A17DD2B67A03}"/>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2162339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390D0-32EF-4036-C690-65F28FC2981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E36943-4878-9661-6728-66C07836AA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C4B09C-899B-C731-7466-8C1E1011D8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7CBAD5-3C1C-D270-C0D7-48B1153A48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2B4EE60-E9AC-AF4E-2E1F-D02F9A6324D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E83E8ED-91F0-BC5A-2EAC-27E89B437A61}"/>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8" name="Footer Placeholder 7">
            <a:extLst>
              <a:ext uri="{FF2B5EF4-FFF2-40B4-BE49-F238E27FC236}">
                <a16:creationId xmlns:a16="http://schemas.microsoft.com/office/drawing/2014/main" id="{FC548BA4-3DE8-F9C6-2B28-0421DB360B3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E5FF90-224F-F532-B405-CBED90844EFF}"/>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418543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E3C61-95E9-D066-9118-36E5DAF3D9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274303-7FAF-242C-AE64-6DD2FC3650A5}"/>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4" name="Footer Placeholder 3">
            <a:extLst>
              <a:ext uri="{FF2B5EF4-FFF2-40B4-BE49-F238E27FC236}">
                <a16:creationId xmlns:a16="http://schemas.microsoft.com/office/drawing/2014/main" id="{1E9A042D-8155-400F-12EE-0E2D19A9CF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A449A67-8629-E08A-EA02-127F43491B48}"/>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4243631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BF3FAB-EA4E-379E-5CEC-46E8848E4B80}"/>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3" name="Footer Placeholder 2">
            <a:extLst>
              <a:ext uri="{FF2B5EF4-FFF2-40B4-BE49-F238E27FC236}">
                <a16:creationId xmlns:a16="http://schemas.microsoft.com/office/drawing/2014/main" id="{E1E54094-A4AE-B110-7519-A6ED8A2E49F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C2BBCF-A08F-1CC7-F336-88B8BEDC7B4A}"/>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289284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1C188-2824-429B-7433-DD108FD6F7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5B9174-986D-3485-8BE8-27FB5EEFD8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0AA1E1-80B6-AB33-736F-290CBEB8F4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A094AE-EAAF-CE33-948E-0EDAF2B5A769}"/>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6" name="Footer Placeholder 5">
            <a:extLst>
              <a:ext uri="{FF2B5EF4-FFF2-40B4-BE49-F238E27FC236}">
                <a16:creationId xmlns:a16="http://schemas.microsoft.com/office/drawing/2014/main" id="{316714AC-435F-DC46-0FAE-F7DE5B10FB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6902B-B18A-585F-08C1-76A3C0498C55}"/>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3754279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9999F-6AC5-ACBE-1319-45BD65A92B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684EE6A-3034-A1E9-D014-BEF3CE19E6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18BFD-131E-633D-62C3-11B0F09426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B9FB47-9E95-D4B9-1752-166CC052C73B}"/>
              </a:ext>
            </a:extLst>
          </p:cNvPr>
          <p:cNvSpPr>
            <a:spLocks noGrp="1"/>
          </p:cNvSpPr>
          <p:nvPr>
            <p:ph type="dt" sz="half" idx="10"/>
          </p:nvPr>
        </p:nvSpPr>
        <p:spPr/>
        <p:txBody>
          <a:bodyPr/>
          <a:lstStyle/>
          <a:p>
            <a:fld id="{2640C14E-D2A1-4A47-8790-2E2E1EA457B1}" type="datetimeFigureOut">
              <a:rPr lang="en-US" smtClean="0"/>
              <a:t>12/19/22</a:t>
            </a:fld>
            <a:endParaRPr lang="en-US"/>
          </a:p>
        </p:txBody>
      </p:sp>
      <p:sp>
        <p:nvSpPr>
          <p:cNvPr id="6" name="Footer Placeholder 5">
            <a:extLst>
              <a:ext uri="{FF2B5EF4-FFF2-40B4-BE49-F238E27FC236}">
                <a16:creationId xmlns:a16="http://schemas.microsoft.com/office/drawing/2014/main" id="{AA42A075-6A4F-CFA4-BDF2-BEF1C9984B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EE617C-A0A9-89A5-13E8-20885A200020}"/>
              </a:ext>
            </a:extLst>
          </p:cNvPr>
          <p:cNvSpPr>
            <a:spLocks noGrp="1"/>
          </p:cNvSpPr>
          <p:nvPr>
            <p:ph type="sldNum" sz="quarter" idx="12"/>
          </p:nvPr>
        </p:nvSpPr>
        <p:spPr/>
        <p:txBody>
          <a:bodyPr/>
          <a:lstStyle/>
          <a:p>
            <a:fld id="{A8CCB879-45CD-4342-BC22-35B43F166AC8}" type="slidenum">
              <a:rPr lang="en-US" smtClean="0"/>
              <a:t>‹#›</a:t>
            </a:fld>
            <a:endParaRPr lang="en-US"/>
          </a:p>
        </p:txBody>
      </p:sp>
    </p:spTree>
    <p:extLst>
      <p:ext uri="{BB962C8B-B14F-4D97-AF65-F5344CB8AC3E}">
        <p14:creationId xmlns:p14="http://schemas.microsoft.com/office/powerpoint/2010/main" val="234369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3C65E1-1BFA-756E-8308-CC845D5CB9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DB9A513-2DBB-4950-1D73-1CA80C1CB9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7F753-297E-BA48-7BDE-EF3EFD03E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40C14E-D2A1-4A47-8790-2E2E1EA457B1}" type="datetimeFigureOut">
              <a:rPr lang="en-US" smtClean="0"/>
              <a:t>12/19/22</a:t>
            </a:fld>
            <a:endParaRPr lang="en-US"/>
          </a:p>
        </p:txBody>
      </p:sp>
      <p:sp>
        <p:nvSpPr>
          <p:cNvPr id="5" name="Footer Placeholder 4">
            <a:extLst>
              <a:ext uri="{FF2B5EF4-FFF2-40B4-BE49-F238E27FC236}">
                <a16:creationId xmlns:a16="http://schemas.microsoft.com/office/drawing/2014/main" id="{46FD412B-E718-6D1D-857D-76A7A0F184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B66827-0A57-EFC3-FCD2-FAA812862D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CB879-45CD-4342-BC22-35B43F166AC8}" type="slidenum">
              <a:rPr lang="en-US" smtClean="0"/>
              <a:t>‹#›</a:t>
            </a:fld>
            <a:endParaRPr lang="en-US"/>
          </a:p>
        </p:txBody>
      </p:sp>
    </p:spTree>
    <p:extLst>
      <p:ext uri="{BB962C8B-B14F-4D97-AF65-F5344CB8AC3E}">
        <p14:creationId xmlns:p14="http://schemas.microsoft.com/office/powerpoint/2010/main" val="22750690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pubmed.ncbi.nlm.nih.gov/18703739/" TargetMode="External"/><Relationship Id="rId3" Type="http://schemas.openxmlformats.org/officeDocument/2006/relationships/image" Target="../media/image18.png"/><Relationship Id="rId7" Type="http://schemas.openxmlformats.org/officeDocument/2006/relationships/hyperlink" Target="https://pubmed.ncbi.nlm.nih.gov/34986794/" TargetMode="Externa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hyperlink" Target="https://pubmed.ncbi.nlm.nih.gov/8412707/" TargetMode="External"/><Relationship Id="rId5" Type="http://schemas.openxmlformats.org/officeDocument/2006/relationships/hyperlink" Target="https://pubmed.ncbi.nlm.nih.gov/2842314/" TargetMode="External"/><Relationship Id="rId4" Type="http://schemas.openxmlformats.org/officeDocument/2006/relationships/hyperlink" Target="https://pubmed.ncbi.nlm.nih.gov/3316184/"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doi.org/10.1111/epi.14621" TargetMode="External"/><Relationship Id="rId3" Type="http://schemas.openxmlformats.org/officeDocument/2006/relationships/image" Target="../media/image19.png"/><Relationship Id="rId7" Type="http://schemas.openxmlformats.org/officeDocument/2006/relationships/hyperlink" Target="https://doi.org/10.1038/s41598-017-06509-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doi.org/10.1038/s41593-019-0485-1" TargetMode="External"/><Relationship Id="rId5" Type="http://schemas.openxmlformats.org/officeDocument/2006/relationships/hyperlink" Target="https://doi.org/10.1038/s41592-018-0235-4" TargetMode="External"/><Relationship Id="rId4" Type="http://schemas.openxmlformats.org/officeDocument/2006/relationships/hyperlink" Target="https://doi.org/10.1126/sciadv.abc5801"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doi.org/10.1111/epi.14621" TargetMode="External"/><Relationship Id="rId3" Type="http://schemas.openxmlformats.org/officeDocument/2006/relationships/image" Target="../media/image19.png"/><Relationship Id="rId7" Type="http://schemas.openxmlformats.org/officeDocument/2006/relationships/hyperlink" Target="https://doi.org/10.1038/s41598-017-06509-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doi.org/10.1038/s41593-019-0485-1" TargetMode="External"/><Relationship Id="rId5" Type="http://schemas.openxmlformats.org/officeDocument/2006/relationships/hyperlink" Target="https://doi.org/10.1038/s41592-018-0235-4" TargetMode="External"/><Relationship Id="rId4" Type="http://schemas.openxmlformats.org/officeDocument/2006/relationships/hyperlink" Target="https://doi.org/10.1126/sciadv.abc580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doi.org/10.1126/sciadv.abc5801" TargetMode="External"/><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8" Type="http://schemas.openxmlformats.org/officeDocument/2006/relationships/hyperlink" Target="https://doi.org/10.1111/epi.14621" TargetMode="External"/><Relationship Id="rId3" Type="http://schemas.openxmlformats.org/officeDocument/2006/relationships/image" Target="../media/image19.png"/><Relationship Id="rId7" Type="http://schemas.openxmlformats.org/officeDocument/2006/relationships/hyperlink" Target="https://doi.org/10.1038/s41598-017-06509-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doi.org/10.1038/s41593-019-0485-1" TargetMode="External"/><Relationship Id="rId5" Type="http://schemas.openxmlformats.org/officeDocument/2006/relationships/hyperlink" Target="https://doi.org/10.1038/s41592-018-0235-4" TargetMode="External"/><Relationship Id="rId4" Type="http://schemas.openxmlformats.org/officeDocument/2006/relationships/hyperlink" Target="https://doi.org/10.1126/sciadv.abc5801"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doi.org/10.1111/epi.14621" TargetMode="External"/><Relationship Id="rId3" Type="http://schemas.openxmlformats.org/officeDocument/2006/relationships/image" Target="../media/image19.png"/><Relationship Id="rId7" Type="http://schemas.openxmlformats.org/officeDocument/2006/relationships/hyperlink" Target="https://doi.org/10.1038/s41598-017-06509-0"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doi.org/10.1038/s41593-019-0485-1" TargetMode="External"/><Relationship Id="rId5" Type="http://schemas.openxmlformats.org/officeDocument/2006/relationships/hyperlink" Target="https://doi.org/10.1038/s41592-018-0235-4" TargetMode="External"/><Relationship Id="rId4" Type="http://schemas.openxmlformats.org/officeDocument/2006/relationships/hyperlink" Target="https://doi.org/10.1126/sciadv.abc5801"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doi.org/10.1038/s41592-018-0235-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hyperlink" Target="https://obssr.od.nih.gov/"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0" y="2420467"/>
            <a:ext cx="12192000" cy="1309200"/>
          </a:xfrm>
          <a:prstGeom prst="rect">
            <a:avLst/>
          </a:prstGeom>
          <a:solidFill>
            <a:srgbClr val="D9D9D9"/>
          </a:solidFill>
        </p:spPr>
        <p:txBody>
          <a:bodyPr spcFirstLastPara="1" vert="horz" wrap="square" lIns="121900" tIns="121900" rIns="121900" bIns="121900" rtlCol="0" anchor="ctr" anchorCtr="0">
            <a:normAutofit/>
          </a:bodyPr>
          <a:lstStyle/>
          <a:p>
            <a:pPr>
              <a:spcBef>
                <a:spcPts val="0"/>
              </a:spcBef>
            </a:pPr>
            <a:r>
              <a:rPr lang="en" sz="3200" dirty="0">
                <a:solidFill>
                  <a:schemeClr val="dk2"/>
                </a:solidFill>
                <a:latin typeface="Lato"/>
                <a:ea typeface="Lato"/>
                <a:cs typeface="Lato"/>
                <a:sym typeface="Lato"/>
              </a:rPr>
              <a:t>BRAINWORKS Update</a:t>
            </a:r>
            <a:endParaRPr sz="3200" b="1" dirty="0">
              <a:solidFill>
                <a:schemeClr val="dk2"/>
              </a:solidFill>
              <a:latin typeface="Lato"/>
              <a:ea typeface="Lato"/>
              <a:cs typeface="Lato"/>
              <a:sym typeface="Lato"/>
            </a:endParaRPr>
          </a:p>
        </p:txBody>
      </p:sp>
      <p:sp>
        <p:nvSpPr>
          <p:cNvPr id="55" name="Google Shape;55;p13"/>
          <p:cNvSpPr txBox="1">
            <a:spLocks noGrp="1"/>
          </p:cNvSpPr>
          <p:nvPr>
            <p:ph type="subTitle" idx="1"/>
          </p:nvPr>
        </p:nvSpPr>
        <p:spPr>
          <a:xfrm>
            <a:off x="415600" y="3778833"/>
            <a:ext cx="11360800" cy="1056800"/>
          </a:xfrm>
          <a:prstGeom prst="rect">
            <a:avLst/>
          </a:prstGeom>
        </p:spPr>
        <p:txBody>
          <a:bodyPr spcFirstLastPara="1" vert="horz" wrap="square" lIns="121900" tIns="121900" rIns="121900" bIns="121900" rtlCol="0" anchor="t" anchorCtr="0">
            <a:normAutofit/>
          </a:bodyPr>
          <a:lstStyle/>
          <a:p>
            <a:pPr>
              <a:spcBef>
                <a:spcPts val="0"/>
              </a:spcBef>
            </a:pPr>
            <a:r>
              <a:rPr lang="en" sz="1600" dirty="0">
                <a:latin typeface="Lato"/>
                <a:ea typeface="Lato"/>
                <a:cs typeface="Lato"/>
                <a:sym typeface="Lato"/>
              </a:rPr>
              <a:t>Dec 20</a:t>
            </a:r>
            <a:r>
              <a:rPr lang="en" sz="1600" baseline="30000" dirty="0">
                <a:latin typeface="Lato"/>
                <a:ea typeface="Lato"/>
                <a:cs typeface="Lato"/>
                <a:sym typeface="Lato"/>
              </a:rPr>
              <a:t>th</a:t>
            </a:r>
            <a:r>
              <a:rPr lang="en" sz="1600" dirty="0">
                <a:latin typeface="Lato"/>
                <a:ea typeface="Lato"/>
                <a:cs typeface="Lato"/>
                <a:sym typeface="Lato"/>
              </a:rPr>
              <a:t>, 2022</a:t>
            </a:r>
            <a:endParaRPr sz="1600" dirty="0">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a:extLst>
              <a:ext uri="{FF2B5EF4-FFF2-40B4-BE49-F238E27FC236}">
                <a16:creationId xmlns:a16="http://schemas.microsoft.com/office/drawing/2014/main" id="{D8CCC1FB-02E7-D18B-BEE6-2B8AD08DE5BF}"/>
              </a:ext>
            </a:extLst>
          </p:cNvPr>
          <p:cNvSpPr/>
          <p:nvPr/>
        </p:nvSpPr>
        <p:spPr>
          <a:xfrm>
            <a:off x="969803" y="2438316"/>
            <a:ext cx="4799495" cy="3319450"/>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D51D9AC-76A9-E717-4DBB-4F8D7EC94660}"/>
              </a:ext>
            </a:extLst>
          </p:cNvPr>
          <p:cNvSpPr txBox="1"/>
          <p:nvPr/>
        </p:nvSpPr>
        <p:spPr>
          <a:xfrm>
            <a:off x="1212350" y="2816104"/>
            <a:ext cx="4181584" cy="2585323"/>
          </a:xfrm>
          <a:prstGeom prst="rect">
            <a:avLst/>
          </a:prstGeom>
          <a:noFill/>
        </p:spPr>
        <p:txBody>
          <a:bodyPr wrap="square" rtlCol="0">
            <a:spAutoFit/>
          </a:bodyPr>
          <a:lstStyle/>
          <a:p>
            <a:pPr algn="just"/>
            <a:r>
              <a:rPr lang="en-US" b="1" dirty="0"/>
              <a:t>Research</a:t>
            </a:r>
            <a:r>
              <a:rPr lang="en-US" dirty="0"/>
              <a:t> to </a:t>
            </a:r>
            <a:r>
              <a:rPr lang="en-US" i="1" dirty="0"/>
              <a:t>demonstrate the</a:t>
            </a:r>
            <a:r>
              <a:rPr lang="en-US" dirty="0"/>
              <a:t> </a:t>
            </a:r>
            <a:r>
              <a:rPr lang="en-US" i="1" dirty="0"/>
              <a:t>ability</a:t>
            </a:r>
            <a:r>
              <a:rPr lang="en-US" dirty="0"/>
              <a:t> to collect, synthesize and store publication and grant data. Analysis and visualization of the collected data for a variety of use-cases: impact of grants on collaborative structure, knowledge graphs to integrate findings in the literature, and visualizations to characterize trends in research topic interest.</a:t>
            </a:r>
          </a:p>
        </p:txBody>
      </p:sp>
      <p:sp>
        <p:nvSpPr>
          <p:cNvPr id="2" name="Rectangle 1">
            <a:extLst>
              <a:ext uri="{FF2B5EF4-FFF2-40B4-BE49-F238E27FC236}">
                <a16:creationId xmlns:a16="http://schemas.microsoft.com/office/drawing/2014/main" id="{78BF5C37-83F6-A67F-E4DC-FB5E120CA23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C76D3E6-A21B-0701-43F8-B9469019679A}"/>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2022 development activities focused on delivering a beta web platform</a:t>
            </a:r>
          </a:p>
        </p:txBody>
      </p:sp>
      <p:sp>
        <p:nvSpPr>
          <p:cNvPr id="6" name="Title 1">
            <a:extLst>
              <a:ext uri="{FF2B5EF4-FFF2-40B4-BE49-F238E27FC236}">
                <a16:creationId xmlns:a16="http://schemas.microsoft.com/office/drawing/2014/main" id="{92878AA6-2B84-1173-A3A9-5C2924C7DBE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The 2021 development was a collection of algorithms and data collection scripts that served as a POC</a:t>
            </a:r>
            <a:endParaRPr lang="en-US" sz="1800" dirty="0">
              <a:solidFill>
                <a:schemeClr val="tx1">
                  <a:lumMod val="65000"/>
                  <a:lumOff val="35000"/>
                </a:schemeClr>
              </a:solidFill>
            </a:endParaRPr>
          </a:p>
        </p:txBody>
      </p:sp>
      <p:sp>
        <p:nvSpPr>
          <p:cNvPr id="8" name="TextBox 7">
            <a:extLst>
              <a:ext uri="{FF2B5EF4-FFF2-40B4-BE49-F238E27FC236}">
                <a16:creationId xmlns:a16="http://schemas.microsoft.com/office/drawing/2014/main" id="{DA52E916-2208-C121-F281-7259A334CCD8}"/>
              </a:ext>
            </a:extLst>
          </p:cNvPr>
          <p:cNvSpPr txBox="1"/>
          <p:nvPr/>
        </p:nvSpPr>
        <p:spPr>
          <a:xfrm>
            <a:off x="921062" y="1828801"/>
            <a:ext cx="5123454" cy="615553"/>
          </a:xfrm>
          <a:prstGeom prst="rect">
            <a:avLst/>
          </a:prstGeom>
          <a:noFill/>
        </p:spPr>
        <p:txBody>
          <a:bodyPr wrap="square" rtlCol="0">
            <a:spAutoFit/>
          </a:bodyPr>
          <a:lstStyle/>
          <a:p>
            <a:r>
              <a:rPr lang="en-US" b="1" dirty="0"/>
              <a:t>BRAINWORKS Status 2021: A </a:t>
            </a:r>
            <a:r>
              <a:rPr lang="en-US" b="1" dirty="0" err="1"/>
              <a:t>Reseach</a:t>
            </a:r>
            <a:r>
              <a:rPr lang="en-US" b="1" dirty="0"/>
              <a:t> POC</a:t>
            </a:r>
            <a:br>
              <a:rPr lang="en-US" dirty="0"/>
            </a:br>
            <a:r>
              <a:rPr lang="en-US" sz="1600" i="1" dirty="0"/>
              <a:t>M. </a:t>
            </a:r>
            <a:r>
              <a:rPr lang="en-US" sz="1600" i="1" dirty="0" err="1"/>
              <a:t>Ghassemi</a:t>
            </a:r>
            <a:r>
              <a:rPr lang="en-US" sz="1600" i="1" dirty="0"/>
              <a:t>, Full Time Effort, DATA Scholar</a:t>
            </a:r>
            <a:endParaRPr lang="en-US" i="1" dirty="0"/>
          </a:p>
        </p:txBody>
      </p:sp>
      <p:sp>
        <p:nvSpPr>
          <p:cNvPr id="9" name="TextBox 8">
            <a:extLst>
              <a:ext uri="{FF2B5EF4-FFF2-40B4-BE49-F238E27FC236}">
                <a16:creationId xmlns:a16="http://schemas.microsoft.com/office/drawing/2014/main" id="{E8475ECE-61E4-4720-2E47-EE8CC63B589B}"/>
              </a:ext>
            </a:extLst>
          </p:cNvPr>
          <p:cNvSpPr txBox="1"/>
          <p:nvPr/>
        </p:nvSpPr>
        <p:spPr>
          <a:xfrm>
            <a:off x="6389696" y="1828801"/>
            <a:ext cx="4875245" cy="615553"/>
          </a:xfrm>
          <a:prstGeom prst="rect">
            <a:avLst/>
          </a:prstGeom>
          <a:noFill/>
        </p:spPr>
        <p:txBody>
          <a:bodyPr wrap="none" rtlCol="0">
            <a:spAutoFit/>
          </a:bodyPr>
          <a:lstStyle/>
          <a:p>
            <a:r>
              <a:rPr lang="en-US" b="1" dirty="0"/>
              <a:t>BRAINWORKS Status 2022: A Web Application</a:t>
            </a:r>
          </a:p>
          <a:p>
            <a:r>
              <a:rPr lang="en-US" sz="1600" i="1" dirty="0"/>
              <a:t>A. </a:t>
            </a:r>
            <a:r>
              <a:rPr lang="en-US" sz="1600" i="1" dirty="0" err="1"/>
              <a:t>Zitzelberger</a:t>
            </a:r>
            <a:r>
              <a:rPr lang="en-US" sz="1600" i="1" dirty="0"/>
              <a:t> &amp; M. </a:t>
            </a:r>
            <a:r>
              <a:rPr lang="en-US" sz="1600" i="1" dirty="0" err="1"/>
              <a:t>Ghassemi</a:t>
            </a:r>
            <a:r>
              <a:rPr lang="en-US" sz="1600" i="1" dirty="0"/>
              <a:t>, Half Time Effort, </a:t>
            </a:r>
            <a:r>
              <a:rPr lang="en-US" sz="1600" i="1" dirty="0" err="1"/>
              <a:t>Ghamut</a:t>
            </a:r>
            <a:endParaRPr lang="en-US" sz="1600" i="1" dirty="0"/>
          </a:p>
        </p:txBody>
      </p:sp>
      <p:sp>
        <p:nvSpPr>
          <p:cNvPr id="11" name="Rounded Rectangle 10">
            <a:extLst>
              <a:ext uri="{FF2B5EF4-FFF2-40B4-BE49-F238E27FC236}">
                <a16:creationId xmlns:a16="http://schemas.microsoft.com/office/drawing/2014/main" id="{5BD40F07-0FC4-4AEE-1AC7-49BD3AE710DB}"/>
              </a:ext>
            </a:extLst>
          </p:cNvPr>
          <p:cNvSpPr/>
          <p:nvPr/>
        </p:nvSpPr>
        <p:spPr>
          <a:xfrm>
            <a:off x="6430901" y="2416933"/>
            <a:ext cx="4799495" cy="3319450"/>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E5392DA5-6A05-96C7-A858-BD2575226328}"/>
              </a:ext>
            </a:extLst>
          </p:cNvPr>
          <p:cNvSpPr txBox="1"/>
          <p:nvPr/>
        </p:nvSpPr>
        <p:spPr>
          <a:xfrm>
            <a:off x="6729572" y="2816104"/>
            <a:ext cx="4250078" cy="2585323"/>
          </a:xfrm>
          <a:prstGeom prst="rect">
            <a:avLst/>
          </a:prstGeom>
          <a:noFill/>
        </p:spPr>
        <p:txBody>
          <a:bodyPr wrap="square" rtlCol="0">
            <a:spAutoFit/>
          </a:bodyPr>
          <a:lstStyle/>
          <a:p>
            <a:pPr algn="just"/>
            <a:r>
              <a:rPr lang="en-US" b="1" dirty="0"/>
              <a:t>Development</a:t>
            </a:r>
            <a:r>
              <a:rPr lang="en-US" dirty="0"/>
              <a:t> of a web platform (and associated infrastructure) that integrates and extends the data, algorithms and visualizations developed in 2021. Unlike the POC, the platform enables the creation and management of user accounts, searching of data assets, and  creation of interactive visualizations of the data collected by BRARINWORKS. </a:t>
            </a:r>
          </a:p>
        </p:txBody>
      </p:sp>
    </p:spTree>
    <p:extLst>
      <p:ext uri="{BB962C8B-B14F-4D97-AF65-F5344CB8AC3E}">
        <p14:creationId xmlns:p14="http://schemas.microsoft.com/office/powerpoint/2010/main" val="3684172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BF5C37-83F6-A67F-E4DC-FB5E120CA23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C76D3E6-A21B-0701-43F8-B9469019679A}"/>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Notable accomplishments were mostly related to operationalization and Interactivity</a:t>
            </a:r>
          </a:p>
        </p:txBody>
      </p:sp>
      <p:sp>
        <p:nvSpPr>
          <p:cNvPr id="6" name="Title 1">
            <a:extLst>
              <a:ext uri="{FF2B5EF4-FFF2-40B4-BE49-F238E27FC236}">
                <a16:creationId xmlns:a16="http://schemas.microsoft.com/office/drawing/2014/main" id="{92878AA6-2B84-1173-A3A9-5C2924C7DBE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Enhancements to Infrastructure, Data, Algorithms, and Visualizations were accomplished </a:t>
            </a:r>
            <a:endParaRPr lang="en-US" sz="1800" dirty="0">
              <a:solidFill>
                <a:schemeClr val="tx1">
                  <a:lumMod val="65000"/>
                  <a:lumOff val="35000"/>
                </a:schemeClr>
              </a:solidFill>
            </a:endParaRPr>
          </a:p>
        </p:txBody>
      </p:sp>
      <p:sp>
        <p:nvSpPr>
          <p:cNvPr id="14" name="Rounded Rectangle 13">
            <a:extLst>
              <a:ext uri="{FF2B5EF4-FFF2-40B4-BE49-F238E27FC236}">
                <a16:creationId xmlns:a16="http://schemas.microsoft.com/office/drawing/2014/main" id="{376061BF-0EE0-D378-B858-B65516A8E739}"/>
              </a:ext>
            </a:extLst>
          </p:cNvPr>
          <p:cNvSpPr/>
          <p:nvPr/>
        </p:nvSpPr>
        <p:spPr>
          <a:xfrm>
            <a:off x="938980"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590A6AF7-EF6E-FEDD-765C-46B7B1336AA2}"/>
              </a:ext>
            </a:extLst>
          </p:cNvPr>
          <p:cNvSpPr/>
          <p:nvPr/>
        </p:nvSpPr>
        <p:spPr>
          <a:xfrm>
            <a:off x="6451342"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44D62AE7-94B6-709C-00E2-B42466998055}"/>
              </a:ext>
            </a:extLst>
          </p:cNvPr>
          <p:cNvSpPr/>
          <p:nvPr/>
        </p:nvSpPr>
        <p:spPr>
          <a:xfrm>
            <a:off x="938980"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C4052A1-C8CE-C3F3-3DE8-ED831CB5EE6C}"/>
              </a:ext>
            </a:extLst>
          </p:cNvPr>
          <p:cNvSpPr/>
          <p:nvPr/>
        </p:nvSpPr>
        <p:spPr>
          <a:xfrm>
            <a:off x="6451342"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9C1DC0-8FF8-D81B-B7D8-0B17A6FD4B5D}"/>
              </a:ext>
            </a:extLst>
          </p:cNvPr>
          <p:cNvSpPr txBox="1"/>
          <p:nvPr/>
        </p:nvSpPr>
        <p:spPr>
          <a:xfrm>
            <a:off x="921062" y="1795746"/>
            <a:ext cx="4691257" cy="369332"/>
          </a:xfrm>
          <a:prstGeom prst="rect">
            <a:avLst/>
          </a:prstGeom>
          <a:noFill/>
        </p:spPr>
        <p:txBody>
          <a:bodyPr wrap="square" rtlCol="0">
            <a:spAutoFit/>
          </a:bodyPr>
          <a:lstStyle/>
          <a:p>
            <a:pPr algn="ctr"/>
            <a:r>
              <a:rPr lang="en-US" b="1" dirty="0"/>
              <a:t>Infrastructure</a:t>
            </a:r>
            <a:endParaRPr lang="en-US" i="1" dirty="0"/>
          </a:p>
        </p:txBody>
      </p:sp>
      <p:sp>
        <p:nvSpPr>
          <p:cNvPr id="21" name="TextBox 20">
            <a:extLst>
              <a:ext uri="{FF2B5EF4-FFF2-40B4-BE49-F238E27FC236}">
                <a16:creationId xmlns:a16="http://schemas.microsoft.com/office/drawing/2014/main" id="{F42A6618-960E-CA91-6C64-479641D57CDF}"/>
              </a:ext>
            </a:extLst>
          </p:cNvPr>
          <p:cNvSpPr txBox="1"/>
          <p:nvPr/>
        </p:nvSpPr>
        <p:spPr>
          <a:xfrm>
            <a:off x="6448558" y="4199901"/>
            <a:ext cx="4691257" cy="369332"/>
          </a:xfrm>
          <a:prstGeom prst="rect">
            <a:avLst/>
          </a:prstGeom>
          <a:noFill/>
        </p:spPr>
        <p:txBody>
          <a:bodyPr wrap="square" rtlCol="0">
            <a:spAutoFit/>
          </a:bodyPr>
          <a:lstStyle/>
          <a:p>
            <a:pPr algn="ctr"/>
            <a:r>
              <a:rPr lang="en-US" b="1" dirty="0"/>
              <a:t>Visualization</a:t>
            </a:r>
            <a:endParaRPr lang="en-US" dirty="0"/>
          </a:p>
        </p:txBody>
      </p:sp>
      <p:sp>
        <p:nvSpPr>
          <p:cNvPr id="22" name="TextBox 21">
            <a:extLst>
              <a:ext uri="{FF2B5EF4-FFF2-40B4-BE49-F238E27FC236}">
                <a16:creationId xmlns:a16="http://schemas.microsoft.com/office/drawing/2014/main" id="{6D7DCD54-5371-D324-B537-C7B1780D3EC6}"/>
              </a:ext>
            </a:extLst>
          </p:cNvPr>
          <p:cNvSpPr txBox="1"/>
          <p:nvPr/>
        </p:nvSpPr>
        <p:spPr>
          <a:xfrm>
            <a:off x="921062" y="4199901"/>
            <a:ext cx="4691257" cy="369332"/>
          </a:xfrm>
          <a:prstGeom prst="rect">
            <a:avLst/>
          </a:prstGeom>
          <a:noFill/>
        </p:spPr>
        <p:txBody>
          <a:bodyPr wrap="square" rtlCol="0">
            <a:spAutoFit/>
          </a:bodyPr>
          <a:lstStyle/>
          <a:p>
            <a:pPr algn="ctr"/>
            <a:r>
              <a:rPr lang="en-US" b="1" dirty="0"/>
              <a:t>Algorithm</a:t>
            </a:r>
            <a:endParaRPr lang="en-US" dirty="0"/>
          </a:p>
        </p:txBody>
      </p:sp>
      <p:sp>
        <p:nvSpPr>
          <p:cNvPr id="23" name="TextBox 22">
            <a:extLst>
              <a:ext uri="{FF2B5EF4-FFF2-40B4-BE49-F238E27FC236}">
                <a16:creationId xmlns:a16="http://schemas.microsoft.com/office/drawing/2014/main" id="{82C79B32-717A-2D42-9A87-D3D53192E951}"/>
              </a:ext>
            </a:extLst>
          </p:cNvPr>
          <p:cNvSpPr txBox="1"/>
          <p:nvPr/>
        </p:nvSpPr>
        <p:spPr>
          <a:xfrm>
            <a:off x="1193816" y="2254796"/>
            <a:ext cx="4181584" cy="1200329"/>
          </a:xfrm>
          <a:prstGeom prst="rect">
            <a:avLst/>
          </a:prstGeom>
          <a:noFill/>
        </p:spPr>
        <p:txBody>
          <a:bodyPr wrap="square" rtlCol="0">
            <a:spAutoFit/>
          </a:bodyPr>
          <a:lstStyle/>
          <a:p>
            <a:pPr algn="just"/>
            <a:r>
              <a:rPr lang="en-US" dirty="0"/>
              <a:t>Developed, tested and deployed a scalable, cost-effective system for the collection, storage and analysis of 40 years of publications and associated meta-data.  </a:t>
            </a:r>
          </a:p>
        </p:txBody>
      </p:sp>
      <p:sp>
        <p:nvSpPr>
          <p:cNvPr id="27" name="TextBox 26">
            <a:extLst>
              <a:ext uri="{FF2B5EF4-FFF2-40B4-BE49-F238E27FC236}">
                <a16:creationId xmlns:a16="http://schemas.microsoft.com/office/drawing/2014/main" id="{C0844D67-EAB5-B4F6-E1DE-43415FB7FDD7}"/>
              </a:ext>
            </a:extLst>
          </p:cNvPr>
          <p:cNvSpPr txBox="1"/>
          <p:nvPr/>
        </p:nvSpPr>
        <p:spPr>
          <a:xfrm>
            <a:off x="6753545" y="4618248"/>
            <a:ext cx="4181584" cy="1477328"/>
          </a:xfrm>
          <a:prstGeom prst="rect">
            <a:avLst/>
          </a:prstGeom>
          <a:noFill/>
        </p:spPr>
        <p:txBody>
          <a:bodyPr wrap="square" rtlCol="0">
            <a:spAutoFit/>
          </a:bodyPr>
          <a:lstStyle/>
          <a:p>
            <a:pPr algn="just"/>
            <a:r>
              <a:rPr lang="en-US" dirty="0"/>
              <a:t>Developed four tools that allow users to explore: (1) citation networks, (2) semantic knowledge graphs, (3) research topic co-occurrences and (4) information extracted from individual publications.</a:t>
            </a:r>
          </a:p>
        </p:txBody>
      </p:sp>
      <p:sp>
        <p:nvSpPr>
          <p:cNvPr id="28" name="TextBox 27">
            <a:extLst>
              <a:ext uri="{FF2B5EF4-FFF2-40B4-BE49-F238E27FC236}">
                <a16:creationId xmlns:a16="http://schemas.microsoft.com/office/drawing/2014/main" id="{65952087-D052-6E38-01FC-15060333E101}"/>
              </a:ext>
            </a:extLst>
          </p:cNvPr>
          <p:cNvSpPr txBox="1"/>
          <p:nvPr/>
        </p:nvSpPr>
        <p:spPr>
          <a:xfrm>
            <a:off x="1193816" y="4618248"/>
            <a:ext cx="4181584" cy="923330"/>
          </a:xfrm>
          <a:prstGeom prst="rect">
            <a:avLst/>
          </a:prstGeom>
          <a:noFill/>
        </p:spPr>
        <p:txBody>
          <a:bodyPr wrap="square" rtlCol="0">
            <a:spAutoFit/>
          </a:bodyPr>
          <a:lstStyle/>
          <a:p>
            <a:pPr algn="just"/>
            <a:r>
              <a:rPr lang="en-US" dirty="0"/>
              <a:t>Developed* a working definition for research “novelty” as well as preliminary algorithms to measure and predict it.</a:t>
            </a:r>
          </a:p>
        </p:txBody>
      </p:sp>
      <p:sp>
        <p:nvSpPr>
          <p:cNvPr id="29" name="TextBox 28">
            <a:extLst>
              <a:ext uri="{FF2B5EF4-FFF2-40B4-BE49-F238E27FC236}">
                <a16:creationId xmlns:a16="http://schemas.microsoft.com/office/drawing/2014/main" id="{D9C8008B-E8AC-34B9-E877-B3A09B719586}"/>
              </a:ext>
            </a:extLst>
          </p:cNvPr>
          <p:cNvSpPr txBox="1"/>
          <p:nvPr/>
        </p:nvSpPr>
        <p:spPr>
          <a:xfrm>
            <a:off x="892389" y="6301813"/>
            <a:ext cx="1300869" cy="276999"/>
          </a:xfrm>
          <a:prstGeom prst="rect">
            <a:avLst/>
          </a:prstGeom>
          <a:noFill/>
        </p:spPr>
        <p:txBody>
          <a:bodyPr wrap="none" rtlCol="0">
            <a:spAutoFit/>
          </a:bodyPr>
          <a:lstStyle/>
          <a:p>
            <a:r>
              <a:rPr lang="en-US" sz="1200" dirty="0"/>
              <a:t>* Work is ongoing</a:t>
            </a:r>
          </a:p>
        </p:txBody>
      </p:sp>
      <p:sp>
        <p:nvSpPr>
          <p:cNvPr id="30" name="TextBox 29">
            <a:extLst>
              <a:ext uri="{FF2B5EF4-FFF2-40B4-BE49-F238E27FC236}">
                <a16:creationId xmlns:a16="http://schemas.microsoft.com/office/drawing/2014/main" id="{90129FB7-D1E7-32CD-3347-76D22413AA1E}"/>
              </a:ext>
            </a:extLst>
          </p:cNvPr>
          <p:cNvSpPr txBox="1"/>
          <p:nvPr/>
        </p:nvSpPr>
        <p:spPr>
          <a:xfrm>
            <a:off x="6448558" y="1795746"/>
            <a:ext cx="4691257" cy="369332"/>
          </a:xfrm>
          <a:prstGeom prst="rect">
            <a:avLst/>
          </a:prstGeom>
          <a:noFill/>
        </p:spPr>
        <p:txBody>
          <a:bodyPr wrap="square" rtlCol="0">
            <a:spAutoFit/>
          </a:bodyPr>
          <a:lstStyle/>
          <a:p>
            <a:pPr algn="ctr"/>
            <a:r>
              <a:rPr lang="en-US" b="1" dirty="0"/>
              <a:t>Analysis</a:t>
            </a:r>
            <a:endParaRPr lang="en-US" dirty="0"/>
          </a:p>
        </p:txBody>
      </p:sp>
      <p:sp>
        <p:nvSpPr>
          <p:cNvPr id="31" name="TextBox 30">
            <a:extLst>
              <a:ext uri="{FF2B5EF4-FFF2-40B4-BE49-F238E27FC236}">
                <a16:creationId xmlns:a16="http://schemas.microsoft.com/office/drawing/2014/main" id="{AF3FD6DF-638F-7117-17F6-FE58EB9A8005}"/>
              </a:ext>
            </a:extLst>
          </p:cNvPr>
          <p:cNvSpPr txBox="1"/>
          <p:nvPr/>
        </p:nvSpPr>
        <p:spPr>
          <a:xfrm>
            <a:off x="6753545" y="2254796"/>
            <a:ext cx="4181584" cy="1200329"/>
          </a:xfrm>
          <a:prstGeom prst="rect">
            <a:avLst/>
          </a:prstGeom>
          <a:noFill/>
        </p:spPr>
        <p:txBody>
          <a:bodyPr wrap="square" rtlCol="0">
            <a:spAutoFit/>
          </a:bodyPr>
          <a:lstStyle/>
          <a:p>
            <a:pPr algn="just"/>
            <a:r>
              <a:rPr lang="en-US" dirty="0"/>
              <a:t>User data collected from BRAINWORKS to perform an ad-hoc analysis of the Team E portfolio in comparison to the other BRAIN Teams and CRCNS.</a:t>
            </a:r>
          </a:p>
        </p:txBody>
      </p:sp>
    </p:spTree>
    <p:extLst>
      <p:ext uri="{BB962C8B-B14F-4D97-AF65-F5344CB8AC3E}">
        <p14:creationId xmlns:p14="http://schemas.microsoft.com/office/powerpoint/2010/main" val="3275391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BF5C37-83F6-A67F-E4DC-FB5E120CA23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C76D3E6-A21B-0701-43F8-B9469019679A}"/>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Notable accomplishments were mostly related to operationalization and Interactivity</a:t>
            </a:r>
          </a:p>
        </p:txBody>
      </p:sp>
      <p:sp>
        <p:nvSpPr>
          <p:cNvPr id="6" name="Title 1">
            <a:extLst>
              <a:ext uri="{FF2B5EF4-FFF2-40B4-BE49-F238E27FC236}">
                <a16:creationId xmlns:a16="http://schemas.microsoft.com/office/drawing/2014/main" id="{92878AA6-2B84-1173-A3A9-5C2924C7DBE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Enhancements to Infrastructure, Data, Algorithms, and Visualizations were accomplished </a:t>
            </a:r>
            <a:endParaRPr lang="en-US" sz="1800" dirty="0">
              <a:solidFill>
                <a:schemeClr val="tx1">
                  <a:lumMod val="65000"/>
                  <a:lumOff val="35000"/>
                </a:schemeClr>
              </a:solidFill>
            </a:endParaRPr>
          </a:p>
        </p:txBody>
      </p:sp>
      <p:sp>
        <p:nvSpPr>
          <p:cNvPr id="14" name="Rounded Rectangle 13">
            <a:extLst>
              <a:ext uri="{FF2B5EF4-FFF2-40B4-BE49-F238E27FC236}">
                <a16:creationId xmlns:a16="http://schemas.microsoft.com/office/drawing/2014/main" id="{376061BF-0EE0-D378-B858-B65516A8E739}"/>
              </a:ext>
            </a:extLst>
          </p:cNvPr>
          <p:cNvSpPr/>
          <p:nvPr/>
        </p:nvSpPr>
        <p:spPr>
          <a:xfrm>
            <a:off x="938980" y="1616384"/>
            <a:ext cx="4691257" cy="2301412"/>
          </a:xfrm>
          <a:prstGeom prst="roundRect">
            <a:avLst>
              <a:gd name="adj" fmla="val 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590A6AF7-EF6E-FEDD-765C-46B7B1336AA2}"/>
              </a:ext>
            </a:extLst>
          </p:cNvPr>
          <p:cNvSpPr/>
          <p:nvPr/>
        </p:nvSpPr>
        <p:spPr>
          <a:xfrm>
            <a:off x="6448557" y="1665825"/>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44D62AE7-94B6-709C-00E2-B42466998055}"/>
              </a:ext>
            </a:extLst>
          </p:cNvPr>
          <p:cNvSpPr/>
          <p:nvPr/>
        </p:nvSpPr>
        <p:spPr>
          <a:xfrm>
            <a:off x="938980"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C4052A1-C8CE-C3F3-3DE8-ED831CB5EE6C}"/>
              </a:ext>
            </a:extLst>
          </p:cNvPr>
          <p:cNvSpPr/>
          <p:nvPr/>
        </p:nvSpPr>
        <p:spPr>
          <a:xfrm>
            <a:off x="6451342"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9C1DC0-8FF8-D81B-B7D8-0B17A6FD4B5D}"/>
              </a:ext>
            </a:extLst>
          </p:cNvPr>
          <p:cNvSpPr txBox="1"/>
          <p:nvPr/>
        </p:nvSpPr>
        <p:spPr>
          <a:xfrm>
            <a:off x="921062" y="1795746"/>
            <a:ext cx="4691257" cy="369332"/>
          </a:xfrm>
          <a:prstGeom prst="rect">
            <a:avLst/>
          </a:prstGeom>
          <a:noFill/>
        </p:spPr>
        <p:txBody>
          <a:bodyPr wrap="square" rtlCol="0">
            <a:spAutoFit/>
          </a:bodyPr>
          <a:lstStyle/>
          <a:p>
            <a:pPr algn="ctr"/>
            <a:r>
              <a:rPr lang="en-US" b="1" dirty="0"/>
              <a:t>Infrastructure</a:t>
            </a:r>
            <a:endParaRPr lang="en-US" i="1" dirty="0"/>
          </a:p>
        </p:txBody>
      </p:sp>
      <p:sp>
        <p:nvSpPr>
          <p:cNvPr id="21" name="TextBox 20">
            <a:extLst>
              <a:ext uri="{FF2B5EF4-FFF2-40B4-BE49-F238E27FC236}">
                <a16:creationId xmlns:a16="http://schemas.microsoft.com/office/drawing/2014/main" id="{F42A6618-960E-CA91-6C64-479641D57CDF}"/>
              </a:ext>
            </a:extLst>
          </p:cNvPr>
          <p:cNvSpPr txBox="1"/>
          <p:nvPr/>
        </p:nvSpPr>
        <p:spPr>
          <a:xfrm>
            <a:off x="6448558" y="4199901"/>
            <a:ext cx="4691257" cy="369332"/>
          </a:xfrm>
          <a:prstGeom prst="rect">
            <a:avLst/>
          </a:prstGeom>
          <a:noFill/>
        </p:spPr>
        <p:txBody>
          <a:bodyPr wrap="square" rtlCol="0">
            <a:spAutoFit/>
          </a:bodyPr>
          <a:lstStyle/>
          <a:p>
            <a:pPr algn="ctr"/>
            <a:r>
              <a:rPr lang="en-US" b="1" dirty="0"/>
              <a:t>Visualization</a:t>
            </a:r>
            <a:endParaRPr lang="en-US" dirty="0"/>
          </a:p>
        </p:txBody>
      </p:sp>
      <p:sp>
        <p:nvSpPr>
          <p:cNvPr id="22" name="TextBox 21">
            <a:extLst>
              <a:ext uri="{FF2B5EF4-FFF2-40B4-BE49-F238E27FC236}">
                <a16:creationId xmlns:a16="http://schemas.microsoft.com/office/drawing/2014/main" id="{6D7DCD54-5371-D324-B537-C7B1780D3EC6}"/>
              </a:ext>
            </a:extLst>
          </p:cNvPr>
          <p:cNvSpPr txBox="1"/>
          <p:nvPr/>
        </p:nvSpPr>
        <p:spPr>
          <a:xfrm>
            <a:off x="921062" y="4199901"/>
            <a:ext cx="4691257" cy="369332"/>
          </a:xfrm>
          <a:prstGeom prst="rect">
            <a:avLst/>
          </a:prstGeom>
          <a:noFill/>
        </p:spPr>
        <p:txBody>
          <a:bodyPr wrap="square" rtlCol="0">
            <a:spAutoFit/>
          </a:bodyPr>
          <a:lstStyle/>
          <a:p>
            <a:pPr algn="ctr"/>
            <a:r>
              <a:rPr lang="en-US" b="1" dirty="0"/>
              <a:t>Algorithm</a:t>
            </a:r>
            <a:endParaRPr lang="en-US" dirty="0"/>
          </a:p>
        </p:txBody>
      </p:sp>
      <p:sp>
        <p:nvSpPr>
          <p:cNvPr id="23" name="TextBox 22">
            <a:extLst>
              <a:ext uri="{FF2B5EF4-FFF2-40B4-BE49-F238E27FC236}">
                <a16:creationId xmlns:a16="http://schemas.microsoft.com/office/drawing/2014/main" id="{82C79B32-717A-2D42-9A87-D3D53192E951}"/>
              </a:ext>
            </a:extLst>
          </p:cNvPr>
          <p:cNvSpPr txBox="1"/>
          <p:nvPr/>
        </p:nvSpPr>
        <p:spPr>
          <a:xfrm>
            <a:off x="1193816" y="2254796"/>
            <a:ext cx="4181584" cy="1200329"/>
          </a:xfrm>
          <a:prstGeom prst="rect">
            <a:avLst/>
          </a:prstGeom>
          <a:noFill/>
        </p:spPr>
        <p:txBody>
          <a:bodyPr wrap="square" rtlCol="0">
            <a:spAutoFit/>
          </a:bodyPr>
          <a:lstStyle/>
          <a:p>
            <a:pPr algn="just"/>
            <a:r>
              <a:rPr lang="en-US" dirty="0"/>
              <a:t>Developed, tested and deployed a scalable, cost-effective system for the collection, storage and analysis of 40 years of publications and associated meta-data.  </a:t>
            </a:r>
          </a:p>
        </p:txBody>
      </p:sp>
      <p:sp>
        <p:nvSpPr>
          <p:cNvPr id="27" name="TextBox 26">
            <a:extLst>
              <a:ext uri="{FF2B5EF4-FFF2-40B4-BE49-F238E27FC236}">
                <a16:creationId xmlns:a16="http://schemas.microsoft.com/office/drawing/2014/main" id="{C0844D67-EAB5-B4F6-E1DE-43415FB7FDD7}"/>
              </a:ext>
            </a:extLst>
          </p:cNvPr>
          <p:cNvSpPr txBox="1"/>
          <p:nvPr/>
        </p:nvSpPr>
        <p:spPr>
          <a:xfrm>
            <a:off x="6753545" y="4618248"/>
            <a:ext cx="4181584" cy="1477328"/>
          </a:xfrm>
          <a:prstGeom prst="rect">
            <a:avLst/>
          </a:prstGeom>
          <a:noFill/>
        </p:spPr>
        <p:txBody>
          <a:bodyPr wrap="square" rtlCol="0">
            <a:spAutoFit/>
          </a:bodyPr>
          <a:lstStyle/>
          <a:p>
            <a:pPr algn="just"/>
            <a:r>
              <a:rPr lang="en-US" dirty="0"/>
              <a:t>Developed four tools that allow users to explore: (1) citation networks, (2) semantic knowledge graphs, (3) research topic co-occurrences and (4) information extracted from individual publications.</a:t>
            </a:r>
          </a:p>
        </p:txBody>
      </p:sp>
      <p:sp>
        <p:nvSpPr>
          <p:cNvPr id="28" name="TextBox 27">
            <a:extLst>
              <a:ext uri="{FF2B5EF4-FFF2-40B4-BE49-F238E27FC236}">
                <a16:creationId xmlns:a16="http://schemas.microsoft.com/office/drawing/2014/main" id="{65952087-D052-6E38-01FC-15060333E101}"/>
              </a:ext>
            </a:extLst>
          </p:cNvPr>
          <p:cNvSpPr txBox="1"/>
          <p:nvPr/>
        </p:nvSpPr>
        <p:spPr>
          <a:xfrm>
            <a:off x="1193816" y="4618248"/>
            <a:ext cx="4181584" cy="923330"/>
          </a:xfrm>
          <a:prstGeom prst="rect">
            <a:avLst/>
          </a:prstGeom>
          <a:noFill/>
        </p:spPr>
        <p:txBody>
          <a:bodyPr wrap="square" rtlCol="0">
            <a:spAutoFit/>
          </a:bodyPr>
          <a:lstStyle/>
          <a:p>
            <a:pPr algn="just"/>
            <a:r>
              <a:rPr lang="en-US" dirty="0"/>
              <a:t>Developed* a working definition for research “novelty” as well as preliminary algorithms to measure and predict it.</a:t>
            </a:r>
          </a:p>
        </p:txBody>
      </p:sp>
      <p:sp>
        <p:nvSpPr>
          <p:cNvPr id="29" name="TextBox 28">
            <a:extLst>
              <a:ext uri="{FF2B5EF4-FFF2-40B4-BE49-F238E27FC236}">
                <a16:creationId xmlns:a16="http://schemas.microsoft.com/office/drawing/2014/main" id="{D9C8008B-E8AC-34B9-E877-B3A09B719586}"/>
              </a:ext>
            </a:extLst>
          </p:cNvPr>
          <p:cNvSpPr txBox="1"/>
          <p:nvPr/>
        </p:nvSpPr>
        <p:spPr>
          <a:xfrm>
            <a:off x="892389" y="6301813"/>
            <a:ext cx="1300869" cy="276999"/>
          </a:xfrm>
          <a:prstGeom prst="rect">
            <a:avLst/>
          </a:prstGeom>
          <a:noFill/>
        </p:spPr>
        <p:txBody>
          <a:bodyPr wrap="none" rtlCol="0">
            <a:spAutoFit/>
          </a:bodyPr>
          <a:lstStyle/>
          <a:p>
            <a:r>
              <a:rPr lang="en-US" sz="1200" dirty="0"/>
              <a:t>* Work is ongoing</a:t>
            </a:r>
          </a:p>
        </p:txBody>
      </p:sp>
      <p:sp>
        <p:nvSpPr>
          <p:cNvPr id="5" name="TextBox 4">
            <a:extLst>
              <a:ext uri="{FF2B5EF4-FFF2-40B4-BE49-F238E27FC236}">
                <a16:creationId xmlns:a16="http://schemas.microsoft.com/office/drawing/2014/main" id="{562F9853-FDF9-9F3E-E2A0-90AFF4FE490E}"/>
              </a:ext>
            </a:extLst>
          </p:cNvPr>
          <p:cNvSpPr txBox="1"/>
          <p:nvPr/>
        </p:nvSpPr>
        <p:spPr>
          <a:xfrm>
            <a:off x="6448558" y="1795746"/>
            <a:ext cx="4691257" cy="369332"/>
          </a:xfrm>
          <a:prstGeom prst="rect">
            <a:avLst/>
          </a:prstGeom>
          <a:noFill/>
        </p:spPr>
        <p:txBody>
          <a:bodyPr wrap="square" rtlCol="0">
            <a:spAutoFit/>
          </a:bodyPr>
          <a:lstStyle/>
          <a:p>
            <a:pPr algn="ctr"/>
            <a:r>
              <a:rPr lang="en-US" b="1" dirty="0"/>
              <a:t>Analysis</a:t>
            </a:r>
            <a:endParaRPr lang="en-US" dirty="0"/>
          </a:p>
        </p:txBody>
      </p:sp>
      <p:sp>
        <p:nvSpPr>
          <p:cNvPr id="7" name="TextBox 6">
            <a:extLst>
              <a:ext uri="{FF2B5EF4-FFF2-40B4-BE49-F238E27FC236}">
                <a16:creationId xmlns:a16="http://schemas.microsoft.com/office/drawing/2014/main" id="{D8F26E92-E8BA-75B8-751A-70724CFECBBF}"/>
              </a:ext>
            </a:extLst>
          </p:cNvPr>
          <p:cNvSpPr txBox="1"/>
          <p:nvPr/>
        </p:nvSpPr>
        <p:spPr>
          <a:xfrm>
            <a:off x="6753545" y="2254796"/>
            <a:ext cx="4181584" cy="1200329"/>
          </a:xfrm>
          <a:prstGeom prst="rect">
            <a:avLst/>
          </a:prstGeom>
          <a:noFill/>
        </p:spPr>
        <p:txBody>
          <a:bodyPr wrap="square" rtlCol="0">
            <a:spAutoFit/>
          </a:bodyPr>
          <a:lstStyle/>
          <a:p>
            <a:pPr algn="just"/>
            <a:r>
              <a:rPr lang="en-US" dirty="0"/>
              <a:t>User data collected from BRAINWORKS to perform an ad-hoc analysis of the Team E portfolio in comparison to the other BRAIN Teams and CRCNS.</a:t>
            </a:r>
          </a:p>
        </p:txBody>
      </p:sp>
    </p:spTree>
    <p:extLst>
      <p:ext uri="{BB962C8B-B14F-4D97-AF65-F5344CB8AC3E}">
        <p14:creationId xmlns:p14="http://schemas.microsoft.com/office/powerpoint/2010/main" val="1178251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3D976D4-C0A5-A651-3021-9DF653837897}"/>
              </a:ext>
            </a:extLst>
          </p:cNvPr>
          <p:cNvPicPr>
            <a:picLocks noChangeAspect="1"/>
          </p:cNvPicPr>
          <p:nvPr/>
        </p:nvPicPr>
        <p:blipFill>
          <a:blip r:embed="rId2"/>
          <a:stretch>
            <a:fillRect/>
          </a:stretch>
        </p:blipFill>
        <p:spPr>
          <a:xfrm>
            <a:off x="985509" y="126399"/>
            <a:ext cx="10220982" cy="6605202"/>
          </a:xfrm>
          <a:prstGeom prst="rect">
            <a:avLst/>
          </a:prstGeom>
        </p:spPr>
      </p:pic>
    </p:spTree>
    <p:extLst>
      <p:ext uri="{BB962C8B-B14F-4D97-AF65-F5344CB8AC3E}">
        <p14:creationId xmlns:p14="http://schemas.microsoft.com/office/powerpoint/2010/main" val="94068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4A2B3B1C-AC6E-A2FC-0E79-42340D32C4A1}"/>
              </a:ext>
            </a:extLst>
          </p:cNvPr>
          <p:cNvSpPr/>
          <p:nvPr/>
        </p:nvSpPr>
        <p:spPr>
          <a:xfrm>
            <a:off x="7378585" y="2886201"/>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A9577577-5D1C-8B19-C694-B0793C69D17E}"/>
                  </a:ext>
                </a:extLst>
              </p:cNvPr>
              <p:cNvSpPr txBox="1"/>
              <p:nvPr/>
            </p:nvSpPr>
            <p:spPr>
              <a:xfrm>
                <a:off x="918240" y="1728583"/>
                <a:ext cx="7289447" cy="4616648"/>
              </a:xfrm>
              <a:prstGeom prst="rect">
                <a:avLst/>
              </a:prstGeom>
              <a:noFill/>
            </p:spPr>
            <p:txBody>
              <a:bodyPr wrap="square" rtlCol="0">
                <a:spAutoFit/>
              </a:bodyPr>
              <a:lstStyle/>
              <a:p>
                <a:r>
                  <a:rPr lang="en-US" sz="1600" dirty="0"/>
                  <a:t>Parallelized </a:t>
                </a:r>
                <a:r>
                  <a:rPr lang="en-US" sz="1600" dirty="0" err="1"/>
                  <a:t>CoreNLP</a:t>
                </a:r>
                <a:r>
                  <a:rPr lang="en-US" sz="1600" dirty="0"/>
                  <a:t> </a:t>
                </a:r>
                <a:r>
                  <a:rPr lang="en-US" sz="1600" dirty="0" err="1"/>
                  <a:t>OpenIE</a:t>
                </a:r>
                <a:r>
                  <a:rPr lang="en-US" sz="1600" dirty="0"/>
                  <a:t> Processing:</a:t>
                </a:r>
              </a:p>
              <a:p>
                <a:pPr marL="285750" indent="-285750">
                  <a:buFont typeface="Arial" panose="020B0604020202020204" pitchFamily="34" charset="0"/>
                  <a:buChar char="•"/>
                </a:pPr>
                <a:r>
                  <a:rPr lang="en-US" sz="1600" dirty="0">
                    <a:solidFill>
                      <a:srgbClr val="00B050"/>
                    </a:solidFill>
                  </a:rPr>
                  <a:t>Increased </a:t>
                </a:r>
                <a:r>
                  <a:rPr lang="en-US" sz="1600" dirty="0" err="1">
                    <a:solidFill>
                      <a:srgbClr val="00B050"/>
                    </a:solidFill>
                  </a:rPr>
                  <a:t>OpenIE</a:t>
                </a:r>
                <a:r>
                  <a:rPr lang="en-US" sz="1600" dirty="0">
                    <a:solidFill>
                      <a:srgbClr val="00B050"/>
                    </a:solidFill>
                  </a:rPr>
                  <a:t> speed: </a:t>
                </a:r>
                <a:r>
                  <a:rPr lang="en-US" sz="1600" b="1" dirty="0">
                    <a:solidFill>
                      <a:srgbClr val="00B050"/>
                    </a:solidFill>
                  </a:rPr>
                  <a:t>150%</a:t>
                </a:r>
              </a:p>
              <a:p>
                <a:pPr marL="285750" indent="-285750">
                  <a:buFont typeface="Arial" panose="020B0604020202020204" pitchFamily="34" charset="0"/>
                  <a:buChar char="•"/>
                </a:pPr>
                <a:r>
                  <a:rPr lang="en-US" sz="1600" dirty="0"/>
                  <a:t>Increased memory usage: +</a:t>
                </a:r>
                <a:r>
                  <a:rPr lang="en-US" sz="1600" b="1" dirty="0"/>
                  <a:t>20%</a:t>
                </a:r>
              </a:p>
              <a:p>
                <a:pPr marL="285750" indent="-285750">
                  <a:buFont typeface="Arial" panose="020B0604020202020204" pitchFamily="34" charset="0"/>
                  <a:buChar char="•"/>
                </a:pPr>
                <a:endParaRPr lang="en-US" sz="1600" b="1" dirty="0">
                  <a:solidFill>
                    <a:srgbClr val="00B050"/>
                  </a:solidFill>
                </a:endParaRPr>
              </a:p>
              <a:p>
                <a:r>
                  <a:rPr lang="en-US" sz="1600" dirty="0"/>
                  <a:t>Reduced per-document overhead for </a:t>
                </a:r>
                <a:r>
                  <a:rPr lang="en-US" sz="1600" dirty="0" err="1"/>
                  <a:t>SciSpaCy</a:t>
                </a:r>
                <a:r>
                  <a:rPr lang="en-US" sz="1600" dirty="0"/>
                  <a:t> Named Entity Recognition:</a:t>
                </a:r>
              </a:p>
              <a:p>
                <a:pPr marL="285750" indent="-285750">
                  <a:buFont typeface="Arial" panose="020B0604020202020204" pitchFamily="34" charset="0"/>
                  <a:buChar char="•"/>
                </a:pPr>
                <a:r>
                  <a:rPr lang="en-US" sz="1600" dirty="0">
                    <a:solidFill>
                      <a:srgbClr val="00B050"/>
                    </a:solidFill>
                  </a:rPr>
                  <a:t>Increased NER speed: +</a:t>
                </a:r>
                <a:r>
                  <a:rPr lang="en-US" sz="1600" b="1" dirty="0">
                    <a:solidFill>
                      <a:srgbClr val="00B050"/>
                    </a:solidFill>
                  </a:rPr>
                  <a:t>80%</a:t>
                </a:r>
              </a:p>
              <a:p>
                <a:pPr marL="285750" indent="-285750">
                  <a:buFont typeface="Arial" panose="020B0604020202020204" pitchFamily="34" charset="0"/>
                  <a:buChar char="•"/>
                </a:pPr>
                <a:r>
                  <a:rPr lang="en-US" sz="1600" dirty="0">
                    <a:solidFill>
                      <a:srgbClr val="00B050"/>
                    </a:solidFill>
                  </a:rPr>
                  <a:t>Decreased memory usage: +</a:t>
                </a:r>
                <a:r>
                  <a:rPr lang="en-US" sz="1600" b="1" dirty="0">
                    <a:solidFill>
                      <a:srgbClr val="00B050"/>
                    </a:solidFill>
                  </a:rPr>
                  <a:t>40%</a:t>
                </a:r>
              </a:p>
              <a:p>
                <a:endParaRPr lang="en-US" sz="1600" dirty="0"/>
              </a:p>
              <a:p>
                <a:r>
                  <a:rPr lang="en-US" sz="1600" dirty="0"/>
                  <a:t>Switched form EC2 instance type </a:t>
                </a:r>
                <a:r>
                  <a:rPr lang="en-US" sz="1600" b="1" dirty="0"/>
                  <a:t>t2.2xlarge</a:t>
                </a:r>
                <a:r>
                  <a:rPr lang="en-US" sz="1600" dirty="0"/>
                  <a:t> to </a:t>
                </a:r>
                <a:r>
                  <a:rPr lang="en-US" sz="1600" b="1" dirty="0"/>
                  <a:t>c6i.4xlarge</a:t>
                </a:r>
              </a:p>
              <a:p>
                <a:pPr marL="285750" indent="-285750">
                  <a:buFont typeface="Arial" panose="020B0604020202020204" pitchFamily="34" charset="0"/>
                  <a:buChar char="•"/>
                </a:pPr>
                <a:r>
                  <a:rPr lang="en-US" sz="1600" dirty="0"/>
                  <a:t>Increased cost from $0.37/hour to $0.68/hour: +</a:t>
                </a:r>
                <a:r>
                  <a:rPr lang="en-US" sz="1600" b="1" dirty="0"/>
                  <a:t>84%</a:t>
                </a:r>
              </a:p>
              <a:p>
                <a:pPr marL="285750" indent="-285750">
                  <a:buFont typeface="Arial" panose="020B0604020202020204" pitchFamily="34" charset="0"/>
                  <a:buChar char="•"/>
                </a:pPr>
                <a:r>
                  <a:rPr lang="en-US" sz="1600" dirty="0">
                    <a:solidFill>
                      <a:srgbClr val="00B050"/>
                    </a:solidFill>
                  </a:rPr>
                  <a:t>Increased total speed: +</a:t>
                </a:r>
                <a:r>
                  <a:rPr lang="en-US" sz="1600" b="1" dirty="0">
                    <a:solidFill>
                      <a:srgbClr val="00B050"/>
                    </a:solidFill>
                  </a:rPr>
                  <a:t>110%</a:t>
                </a:r>
              </a:p>
              <a:p>
                <a:pPr marL="285750" indent="-285750">
                  <a:buFont typeface="Arial" panose="020B0604020202020204" pitchFamily="34" charset="0"/>
                  <a:buChar char="•"/>
                </a:pPr>
                <a:endParaRPr lang="en-US" sz="1600" b="1" dirty="0">
                  <a:solidFill>
                    <a:srgbClr val="00B050"/>
                  </a:solidFill>
                </a:endParaRPr>
              </a:p>
              <a:p>
                <a:r>
                  <a:rPr lang="en-US" sz="1600" dirty="0"/>
                  <a:t>Increased total available parallel compute nodes from </a:t>
                </a:r>
                <a:r>
                  <a:rPr lang="en-US" sz="1600" b="1" dirty="0"/>
                  <a:t>64</a:t>
                </a:r>
                <a:r>
                  <a:rPr lang="en-US" sz="1600" dirty="0"/>
                  <a:t> to </a:t>
                </a:r>
                <a:r>
                  <a:rPr lang="en-US" sz="1600" b="1" dirty="0"/>
                  <a:t>128</a:t>
                </a:r>
              </a:p>
              <a:p>
                <a:pPr marL="285750" indent="-285750">
                  <a:buFont typeface="Arial" panose="020B0604020202020204" pitchFamily="34" charset="0"/>
                  <a:buChar char="•"/>
                </a:pPr>
                <a:r>
                  <a:rPr lang="en-US" sz="1600" dirty="0">
                    <a:solidFill>
                      <a:srgbClr val="00B050"/>
                    </a:solidFill>
                  </a:rPr>
                  <a:t>Increased total speed: +</a:t>
                </a:r>
                <a:r>
                  <a:rPr lang="en-US" sz="1600" b="1" dirty="0">
                    <a:solidFill>
                      <a:srgbClr val="00B050"/>
                    </a:solidFill>
                  </a:rPr>
                  <a:t>100%</a:t>
                </a:r>
              </a:p>
              <a:p>
                <a:pPr marL="285750" indent="-285750">
                  <a:buFont typeface="Arial" panose="020B0604020202020204" pitchFamily="34" charset="0"/>
                  <a:buChar char="•"/>
                </a:pPr>
                <a:r>
                  <a:rPr lang="en-US" sz="1600" dirty="0"/>
                  <a:t>Increased cost by: +</a:t>
                </a:r>
                <a:r>
                  <a:rPr lang="en-US" sz="1600" b="1" dirty="0"/>
                  <a:t>100%</a:t>
                </a:r>
              </a:p>
              <a:p>
                <a:pPr marL="285750" indent="-285750">
                  <a:buFont typeface="Arial" panose="020B0604020202020204" pitchFamily="34" charset="0"/>
                  <a:buChar char="•"/>
                </a:pPr>
                <a:endParaRPr lang="en-US" sz="1600" b="1" dirty="0">
                  <a:solidFill>
                    <a:srgbClr val="00B050"/>
                  </a:solidFill>
                </a:endParaRPr>
              </a:p>
              <a:p>
                <a:r>
                  <a:rPr lang="en-US" sz="1600" b="1" dirty="0"/>
                  <a:t>Total Speed up: </a:t>
                </a:r>
                <a:r>
                  <a:rPr lang="en-US" b="1" dirty="0">
                    <a:solidFill>
                      <a:srgbClr val="00B050"/>
                    </a:solidFill>
                  </a:rPr>
                  <a:t>+1,700% </a:t>
                </a:r>
                <a14:m>
                  <m:oMath xmlns:m="http://schemas.openxmlformats.org/officeDocument/2006/math">
                    <m:d>
                      <m:dPr>
                        <m:ctrlPr>
                          <a:rPr lang="en-US" sz="1100" b="0" i="1" smtClean="0">
                            <a:solidFill>
                              <a:schemeClr val="tx1"/>
                            </a:solidFill>
                            <a:latin typeface="Cambria Math" panose="02040503050406030204" pitchFamily="18" charset="0"/>
                          </a:rPr>
                        </m:ctrlPr>
                      </m:dPr>
                      <m:e>
                        <m:r>
                          <a:rPr lang="en-US" sz="1100" b="0" i="1" smtClean="0">
                            <a:solidFill>
                              <a:schemeClr val="tx1"/>
                            </a:solidFill>
                            <a:latin typeface="Cambria Math" panose="02040503050406030204" pitchFamily="18" charset="0"/>
                          </a:rPr>
                          <m:t>2.5+1.8</m:t>
                        </m:r>
                      </m:e>
                    </m:d>
                    <m:r>
                      <a:rPr lang="en-US" sz="1100" b="0" i="1" smtClean="0">
                        <a:solidFill>
                          <a:schemeClr val="tx1"/>
                        </a:solidFill>
                        <a:latin typeface="Cambria Math" panose="02040503050406030204" pitchFamily="18" charset="0"/>
                      </a:rPr>
                      <m:t>∗2.1 ∗2.0=18.06</m:t>
                    </m:r>
                  </m:oMath>
                </a14:m>
                <a:endParaRPr lang="en-US" sz="1100" b="1" dirty="0">
                  <a:solidFill>
                    <a:schemeClr val="tx1"/>
                  </a:solidFill>
                </a:endParaRPr>
              </a:p>
              <a:p>
                <a:r>
                  <a:rPr lang="en-US" sz="1600" b="1" dirty="0"/>
                  <a:t>Total cost: </a:t>
                </a:r>
                <a:r>
                  <a:rPr lang="en-US" sz="1600" b="1" dirty="0">
                    <a:solidFill>
                      <a:srgbClr val="00B050"/>
                    </a:solidFill>
                  </a:rPr>
                  <a:t>- </a:t>
                </a:r>
                <a:r>
                  <a:rPr lang="en-US" b="1" dirty="0">
                    <a:solidFill>
                      <a:srgbClr val="00B050"/>
                    </a:solidFill>
                  </a:rPr>
                  <a:t>80%</a:t>
                </a:r>
                <a:r>
                  <a:rPr lang="en-US" sz="1600" b="1" dirty="0"/>
                  <a:t> </a:t>
                </a:r>
                <a:r>
                  <a:rPr lang="en-US" sz="1100" dirty="0"/>
                  <a:t>(</a:t>
                </a:r>
                <a14:m>
                  <m:oMath xmlns:m="http://schemas.openxmlformats.org/officeDocument/2006/math">
                    <m:r>
                      <a:rPr lang="en-US" sz="1100" b="0" i="1" smtClean="0">
                        <a:latin typeface="Cambria Math" panose="02040503050406030204" pitchFamily="18" charset="0"/>
                      </a:rPr>
                      <m:t>2∗1.84) / 18.06=0.2</m:t>
                    </m:r>
                  </m:oMath>
                </a14:m>
                <a:endParaRPr lang="en-US" sz="1600" dirty="0"/>
              </a:p>
            </p:txBody>
          </p:sp>
        </mc:Choice>
        <mc:Fallback>
          <p:sp>
            <p:nvSpPr>
              <p:cNvPr id="11" name="TextBox 10">
                <a:extLst>
                  <a:ext uri="{FF2B5EF4-FFF2-40B4-BE49-F238E27FC236}">
                    <a16:creationId xmlns:a16="http://schemas.microsoft.com/office/drawing/2014/main" id="{A9577577-5D1C-8B19-C694-B0793C69D17E}"/>
                  </a:ext>
                </a:extLst>
              </p:cNvPr>
              <p:cNvSpPr txBox="1">
                <a:spLocks noRot="1" noChangeAspect="1" noMove="1" noResize="1" noEditPoints="1" noAdjustHandles="1" noChangeArrowheads="1" noChangeShapeType="1" noTextEdit="1"/>
              </p:cNvSpPr>
              <p:nvPr/>
            </p:nvSpPr>
            <p:spPr>
              <a:xfrm>
                <a:off x="918240" y="1728583"/>
                <a:ext cx="7289447" cy="4616648"/>
              </a:xfrm>
              <a:prstGeom prst="rect">
                <a:avLst/>
              </a:prstGeom>
              <a:blipFill>
                <a:blip r:embed="rId2"/>
                <a:stretch>
                  <a:fillRect l="-522" t="-549" b="-824"/>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6000AD29-2070-04FA-20DA-FAE353169D7A}"/>
              </a:ext>
            </a:extLst>
          </p:cNvPr>
          <p:cNvSpPr txBox="1"/>
          <p:nvPr/>
        </p:nvSpPr>
        <p:spPr>
          <a:xfrm>
            <a:off x="7378585" y="3429000"/>
            <a:ext cx="4745850" cy="1015663"/>
          </a:xfrm>
          <a:prstGeom prst="rect">
            <a:avLst/>
          </a:prstGeom>
          <a:noFill/>
        </p:spPr>
        <p:txBody>
          <a:bodyPr wrap="square" rtlCol="0">
            <a:spAutoFit/>
          </a:bodyPr>
          <a:lstStyle/>
          <a:p>
            <a:pPr algn="ctr"/>
            <a:r>
              <a:rPr lang="en-US" sz="2000" b="1" dirty="0"/>
              <a:t>Estimated cost to run pipeline once:</a:t>
            </a:r>
          </a:p>
          <a:p>
            <a:pPr algn="ctr"/>
            <a:r>
              <a:rPr lang="en-US" sz="2000" dirty="0">
                <a:solidFill>
                  <a:srgbClr val="FF0000"/>
                </a:solidFill>
              </a:rPr>
              <a:t>Before: $60,000 over 200 hours</a:t>
            </a:r>
          </a:p>
          <a:p>
            <a:pPr algn="ctr"/>
            <a:r>
              <a:rPr lang="en-US" sz="2000" dirty="0">
                <a:solidFill>
                  <a:srgbClr val="00B050"/>
                </a:solidFill>
              </a:rPr>
              <a:t>After: $2,400 over 40 hours</a:t>
            </a:r>
          </a:p>
        </p:txBody>
      </p:sp>
      <p:sp>
        <p:nvSpPr>
          <p:cNvPr id="6" name="Rectangle 5">
            <a:extLst>
              <a:ext uri="{FF2B5EF4-FFF2-40B4-BE49-F238E27FC236}">
                <a16:creationId xmlns:a16="http://schemas.microsoft.com/office/drawing/2014/main" id="{882DF982-D6FF-2BF5-51E6-C4B316B36378}"/>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82000E5-476B-A1FE-B614-994E945CFA97}"/>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Optimized Information Extraction Pipeline</a:t>
            </a:r>
          </a:p>
        </p:txBody>
      </p:sp>
      <p:sp>
        <p:nvSpPr>
          <p:cNvPr id="8" name="Title 1">
            <a:extLst>
              <a:ext uri="{FF2B5EF4-FFF2-40B4-BE49-F238E27FC236}">
                <a16:creationId xmlns:a16="http://schemas.microsoft.com/office/drawing/2014/main" id="{A095994E-B809-2EC1-A9DC-537105D21E1F}"/>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We have also greatly increased the efficiency of our machine-learning algorithms and infrastructure</a:t>
            </a:r>
            <a:endParaRPr lang="en-US" sz="1800" dirty="0">
              <a:solidFill>
                <a:schemeClr val="tx1">
                  <a:lumMod val="65000"/>
                  <a:lumOff val="35000"/>
                </a:schemeClr>
              </a:solidFill>
            </a:endParaRPr>
          </a:p>
        </p:txBody>
      </p:sp>
    </p:spTree>
    <p:extLst>
      <p:ext uri="{BB962C8B-B14F-4D97-AF65-F5344CB8AC3E}">
        <p14:creationId xmlns:p14="http://schemas.microsoft.com/office/powerpoint/2010/main" val="416561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BF5C37-83F6-A67F-E4DC-FB5E120CA23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C76D3E6-A21B-0701-43F8-B9469019679A}"/>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Notable accomplishments were mostly related to operationalization and Interactivity</a:t>
            </a:r>
          </a:p>
        </p:txBody>
      </p:sp>
      <p:sp>
        <p:nvSpPr>
          <p:cNvPr id="6" name="Title 1">
            <a:extLst>
              <a:ext uri="{FF2B5EF4-FFF2-40B4-BE49-F238E27FC236}">
                <a16:creationId xmlns:a16="http://schemas.microsoft.com/office/drawing/2014/main" id="{92878AA6-2B84-1173-A3A9-5C2924C7DBE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Enhancements to Infrastructure, Data, Algorithms, and Visualizations were accomplished </a:t>
            </a:r>
            <a:endParaRPr lang="en-US" sz="1800" dirty="0">
              <a:solidFill>
                <a:schemeClr val="tx1">
                  <a:lumMod val="65000"/>
                  <a:lumOff val="35000"/>
                </a:schemeClr>
              </a:solidFill>
            </a:endParaRPr>
          </a:p>
        </p:txBody>
      </p:sp>
      <p:sp>
        <p:nvSpPr>
          <p:cNvPr id="14" name="Rounded Rectangle 13">
            <a:extLst>
              <a:ext uri="{FF2B5EF4-FFF2-40B4-BE49-F238E27FC236}">
                <a16:creationId xmlns:a16="http://schemas.microsoft.com/office/drawing/2014/main" id="{376061BF-0EE0-D378-B858-B65516A8E739}"/>
              </a:ext>
            </a:extLst>
          </p:cNvPr>
          <p:cNvSpPr/>
          <p:nvPr/>
        </p:nvSpPr>
        <p:spPr>
          <a:xfrm>
            <a:off x="938980"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590A6AF7-EF6E-FEDD-765C-46B7B1336AA2}"/>
              </a:ext>
            </a:extLst>
          </p:cNvPr>
          <p:cNvSpPr/>
          <p:nvPr/>
        </p:nvSpPr>
        <p:spPr>
          <a:xfrm>
            <a:off x="6451342"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44D62AE7-94B6-709C-00E2-B42466998055}"/>
              </a:ext>
            </a:extLst>
          </p:cNvPr>
          <p:cNvSpPr/>
          <p:nvPr/>
        </p:nvSpPr>
        <p:spPr>
          <a:xfrm>
            <a:off x="938980"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C4052A1-C8CE-C3F3-3DE8-ED831CB5EE6C}"/>
              </a:ext>
            </a:extLst>
          </p:cNvPr>
          <p:cNvSpPr/>
          <p:nvPr/>
        </p:nvSpPr>
        <p:spPr>
          <a:xfrm>
            <a:off x="6451342"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9C1DC0-8FF8-D81B-B7D8-0B17A6FD4B5D}"/>
              </a:ext>
            </a:extLst>
          </p:cNvPr>
          <p:cNvSpPr txBox="1"/>
          <p:nvPr/>
        </p:nvSpPr>
        <p:spPr>
          <a:xfrm>
            <a:off x="921062" y="1795746"/>
            <a:ext cx="4691257" cy="369332"/>
          </a:xfrm>
          <a:prstGeom prst="rect">
            <a:avLst/>
          </a:prstGeom>
          <a:noFill/>
        </p:spPr>
        <p:txBody>
          <a:bodyPr wrap="square" rtlCol="0">
            <a:spAutoFit/>
          </a:bodyPr>
          <a:lstStyle/>
          <a:p>
            <a:pPr algn="ctr"/>
            <a:r>
              <a:rPr lang="en-US" b="1" dirty="0"/>
              <a:t>Infrastructure</a:t>
            </a:r>
            <a:endParaRPr lang="en-US" i="1" dirty="0"/>
          </a:p>
        </p:txBody>
      </p:sp>
      <p:sp>
        <p:nvSpPr>
          <p:cNvPr id="21" name="TextBox 20">
            <a:extLst>
              <a:ext uri="{FF2B5EF4-FFF2-40B4-BE49-F238E27FC236}">
                <a16:creationId xmlns:a16="http://schemas.microsoft.com/office/drawing/2014/main" id="{F42A6618-960E-CA91-6C64-479641D57CDF}"/>
              </a:ext>
            </a:extLst>
          </p:cNvPr>
          <p:cNvSpPr txBox="1"/>
          <p:nvPr/>
        </p:nvSpPr>
        <p:spPr>
          <a:xfrm>
            <a:off x="6448558" y="4199901"/>
            <a:ext cx="4691257" cy="369332"/>
          </a:xfrm>
          <a:prstGeom prst="rect">
            <a:avLst/>
          </a:prstGeom>
          <a:noFill/>
        </p:spPr>
        <p:txBody>
          <a:bodyPr wrap="square" rtlCol="0">
            <a:spAutoFit/>
          </a:bodyPr>
          <a:lstStyle/>
          <a:p>
            <a:pPr algn="ctr"/>
            <a:r>
              <a:rPr lang="en-US" b="1" dirty="0"/>
              <a:t>Visualization</a:t>
            </a:r>
            <a:endParaRPr lang="en-US" dirty="0"/>
          </a:p>
        </p:txBody>
      </p:sp>
      <p:sp>
        <p:nvSpPr>
          <p:cNvPr id="22" name="TextBox 21">
            <a:extLst>
              <a:ext uri="{FF2B5EF4-FFF2-40B4-BE49-F238E27FC236}">
                <a16:creationId xmlns:a16="http://schemas.microsoft.com/office/drawing/2014/main" id="{6D7DCD54-5371-D324-B537-C7B1780D3EC6}"/>
              </a:ext>
            </a:extLst>
          </p:cNvPr>
          <p:cNvSpPr txBox="1"/>
          <p:nvPr/>
        </p:nvSpPr>
        <p:spPr>
          <a:xfrm>
            <a:off x="921062" y="4199901"/>
            <a:ext cx="4691257" cy="369332"/>
          </a:xfrm>
          <a:prstGeom prst="rect">
            <a:avLst/>
          </a:prstGeom>
          <a:noFill/>
        </p:spPr>
        <p:txBody>
          <a:bodyPr wrap="square" rtlCol="0">
            <a:spAutoFit/>
          </a:bodyPr>
          <a:lstStyle/>
          <a:p>
            <a:pPr algn="ctr"/>
            <a:r>
              <a:rPr lang="en-US" b="1" dirty="0"/>
              <a:t>Algorithm</a:t>
            </a:r>
            <a:endParaRPr lang="en-US" dirty="0"/>
          </a:p>
        </p:txBody>
      </p:sp>
      <p:sp>
        <p:nvSpPr>
          <p:cNvPr id="23" name="TextBox 22">
            <a:extLst>
              <a:ext uri="{FF2B5EF4-FFF2-40B4-BE49-F238E27FC236}">
                <a16:creationId xmlns:a16="http://schemas.microsoft.com/office/drawing/2014/main" id="{82C79B32-717A-2D42-9A87-D3D53192E951}"/>
              </a:ext>
            </a:extLst>
          </p:cNvPr>
          <p:cNvSpPr txBox="1"/>
          <p:nvPr/>
        </p:nvSpPr>
        <p:spPr>
          <a:xfrm>
            <a:off x="1193816" y="2254796"/>
            <a:ext cx="4181584" cy="1200329"/>
          </a:xfrm>
          <a:prstGeom prst="rect">
            <a:avLst/>
          </a:prstGeom>
          <a:noFill/>
        </p:spPr>
        <p:txBody>
          <a:bodyPr wrap="square" rtlCol="0">
            <a:spAutoFit/>
          </a:bodyPr>
          <a:lstStyle/>
          <a:p>
            <a:pPr algn="just"/>
            <a:r>
              <a:rPr lang="en-US" dirty="0"/>
              <a:t>Developed, tested and deployed a scalable, cost-effective system for the collection, storage and analysis of 40 years of publications and associated meta-data.  </a:t>
            </a:r>
          </a:p>
        </p:txBody>
      </p:sp>
      <p:sp>
        <p:nvSpPr>
          <p:cNvPr id="27" name="TextBox 26">
            <a:extLst>
              <a:ext uri="{FF2B5EF4-FFF2-40B4-BE49-F238E27FC236}">
                <a16:creationId xmlns:a16="http://schemas.microsoft.com/office/drawing/2014/main" id="{C0844D67-EAB5-B4F6-E1DE-43415FB7FDD7}"/>
              </a:ext>
            </a:extLst>
          </p:cNvPr>
          <p:cNvSpPr txBox="1"/>
          <p:nvPr/>
        </p:nvSpPr>
        <p:spPr>
          <a:xfrm>
            <a:off x="6753545" y="4618248"/>
            <a:ext cx="4181584" cy="1477328"/>
          </a:xfrm>
          <a:prstGeom prst="rect">
            <a:avLst/>
          </a:prstGeom>
          <a:noFill/>
        </p:spPr>
        <p:txBody>
          <a:bodyPr wrap="square" rtlCol="0">
            <a:spAutoFit/>
          </a:bodyPr>
          <a:lstStyle/>
          <a:p>
            <a:pPr algn="just"/>
            <a:r>
              <a:rPr lang="en-US" dirty="0"/>
              <a:t>Developed four tools that allow users to explore: (1) citation networks, (2) semantic knowledge graphs, (3) research topic co-occurrences and (4) information extracted from individual publications.</a:t>
            </a:r>
          </a:p>
        </p:txBody>
      </p:sp>
      <p:sp>
        <p:nvSpPr>
          <p:cNvPr id="28" name="TextBox 27">
            <a:extLst>
              <a:ext uri="{FF2B5EF4-FFF2-40B4-BE49-F238E27FC236}">
                <a16:creationId xmlns:a16="http://schemas.microsoft.com/office/drawing/2014/main" id="{65952087-D052-6E38-01FC-15060333E101}"/>
              </a:ext>
            </a:extLst>
          </p:cNvPr>
          <p:cNvSpPr txBox="1"/>
          <p:nvPr/>
        </p:nvSpPr>
        <p:spPr>
          <a:xfrm>
            <a:off x="1193816" y="4618248"/>
            <a:ext cx="4181584" cy="923330"/>
          </a:xfrm>
          <a:prstGeom prst="rect">
            <a:avLst/>
          </a:prstGeom>
          <a:noFill/>
        </p:spPr>
        <p:txBody>
          <a:bodyPr wrap="square" rtlCol="0">
            <a:spAutoFit/>
          </a:bodyPr>
          <a:lstStyle/>
          <a:p>
            <a:pPr algn="just"/>
            <a:r>
              <a:rPr lang="en-US" dirty="0"/>
              <a:t>Developed* a working definition for research “novelty” as well as preliminary algorithms to measure and predict it.</a:t>
            </a:r>
          </a:p>
        </p:txBody>
      </p:sp>
      <p:sp>
        <p:nvSpPr>
          <p:cNvPr id="29" name="TextBox 28">
            <a:extLst>
              <a:ext uri="{FF2B5EF4-FFF2-40B4-BE49-F238E27FC236}">
                <a16:creationId xmlns:a16="http://schemas.microsoft.com/office/drawing/2014/main" id="{D9C8008B-E8AC-34B9-E877-B3A09B719586}"/>
              </a:ext>
            </a:extLst>
          </p:cNvPr>
          <p:cNvSpPr txBox="1"/>
          <p:nvPr/>
        </p:nvSpPr>
        <p:spPr>
          <a:xfrm>
            <a:off x="892389" y="6301813"/>
            <a:ext cx="1300869" cy="276999"/>
          </a:xfrm>
          <a:prstGeom prst="rect">
            <a:avLst/>
          </a:prstGeom>
          <a:noFill/>
        </p:spPr>
        <p:txBody>
          <a:bodyPr wrap="none" rtlCol="0">
            <a:spAutoFit/>
          </a:bodyPr>
          <a:lstStyle/>
          <a:p>
            <a:r>
              <a:rPr lang="en-US" sz="1200" dirty="0"/>
              <a:t>* Work is ongoing</a:t>
            </a:r>
          </a:p>
        </p:txBody>
      </p:sp>
      <p:sp>
        <p:nvSpPr>
          <p:cNvPr id="5" name="TextBox 4">
            <a:extLst>
              <a:ext uri="{FF2B5EF4-FFF2-40B4-BE49-F238E27FC236}">
                <a16:creationId xmlns:a16="http://schemas.microsoft.com/office/drawing/2014/main" id="{B1634846-08EC-9D30-DFF3-F4781B0D3C87}"/>
              </a:ext>
            </a:extLst>
          </p:cNvPr>
          <p:cNvSpPr txBox="1"/>
          <p:nvPr/>
        </p:nvSpPr>
        <p:spPr>
          <a:xfrm>
            <a:off x="6448558" y="1795746"/>
            <a:ext cx="4691257" cy="369332"/>
          </a:xfrm>
          <a:prstGeom prst="rect">
            <a:avLst/>
          </a:prstGeom>
          <a:noFill/>
        </p:spPr>
        <p:txBody>
          <a:bodyPr wrap="square" rtlCol="0">
            <a:spAutoFit/>
          </a:bodyPr>
          <a:lstStyle/>
          <a:p>
            <a:pPr algn="ctr"/>
            <a:r>
              <a:rPr lang="en-US" b="1" dirty="0"/>
              <a:t>Analysis</a:t>
            </a:r>
            <a:endParaRPr lang="en-US" dirty="0"/>
          </a:p>
        </p:txBody>
      </p:sp>
      <p:sp>
        <p:nvSpPr>
          <p:cNvPr id="7" name="TextBox 6">
            <a:extLst>
              <a:ext uri="{FF2B5EF4-FFF2-40B4-BE49-F238E27FC236}">
                <a16:creationId xmlns:a16="http://schemas.microsoft.com/office/drawing/2014/main" id="{6E4D35ED-983F-E9A4-93D7-90CDC438BA48}"/>
              </a:ext>
            </a:extLst>
          </p:cNvPr>
          <p:cNvSpPr txBox="1"/>
          <p:nvPr/>
        </p:nvSpPr>
        <p:spPr>
          <a:xfrm>
            <a:off x="6753545" y="2254796"/>
            <a:ext cx="4181584" cy="1200329"/>
          </a:xfrm>
          <a:prstGeom prst="rect">
            <a:avLst/>
          </a:prstGeom>
          <a:noFill/>
        </p:spPr>
        <p:txBody>
          <a:bodyPr wrap="square" rtlCol="0">
            <a:spAutoFit/>
          </a:bodyPr>
          <a:lstStyle/>
          <a:p>
            <a:pPr algn="just"/>
            <a:r>
              <a:rPr lang="en-US" dirty="0"/>
              <a:t>User data collected from BRAINWORKS to perform an ad-hoc analysis of the Team E portfolio in comparison to the other BRAIN Teams and CRCNS.</a:t>
            </a:r>
          </a:p>
        </p:txBody>
      </p:sp>
    </p:spTree>
    <p:extLst>
      <p:ext uri="{BB962C8B-B14F-4D97-AF65-F5344CB8AC3E}">
        <p14:creationId xmlns:p14="http://schemas.microsoft.com/office/powerpoint/2010/main" val="4106929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BF5C37-83F6-A67F-E4DC-FB5E120CA23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C76D3E6-A21B-0701-43F8-B9469019679A}"/>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Notable accomplishments were mostly related to operationalization and Interactivity</a:t>
            </a:r>
          </a:p>
        </p:txBody>
      </p:sp>
      <p:sp>
        <p:nvSpPr>
          <p:cNvPr id="6" name="Title 1">
            <a:extLst>
              <a:ext uri="{FF2B5EF4-FFF2-40B4-BE49-F238E27FC236}">
                <a16:creationId xmlns:a16="http://schemas.microsoft.com/office/drawing/2014/main" id="{92878AA6-2B84-1173-A3A9-5C2924C7DBE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Enhancements to Infrastructure, Data, Algorithms, and Visualizations were accomplished </a:t>
            </a:r>
            <a:endParaRPr lang="en-US" sz="1800" dirty="0">
              <a:solidFill>
                <a:schemeClr val="tx1">
                  <a:lumMod val="65000"/>
                  <a:lumOff val="35000"/>
                </a:schemeClr>
              </a:solidFill>
            </a:endParaRPr>
          </a:p>
        </p:txBody>
      </p:sp>
      <p:sp>
        <p:nvSpPr>
          <p:cNvPr id="14" name="Rounded Rectangle 13">
            <a:extLst>
              <a:ext uri="{FF2B5EF4-FFF2-40B4-BE49-F238E27FC236}">
                <a16:creationId xmlns:a16="http://schemas.microsoft.com/office/drawing/2014/main" id="{376061BF-0EE0-D378-B858-B65516A8E739}"/>
              </a:ext>
            </a:extLst>
          </p:cNvPr>
          <p:cNvSpPr/>
          <p:nvPr/>
        </p:nvSpPr>
        <p:spPr>
          <a:xfrm>
            <a:off x="938980"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590A6AF7-EF6E-FEDD-765C-46B7B1336AA2}"/>
              </a:ext>
            </a:extLst>
          </p:cNvPr>
          <p:cNvSpPr/>
          <p:nvPr/>
        </p:nvSpPr>
        <p:spPr>
          <a:xfrm>
            <a:off x="6451342" y="1606110"/>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44D62AE7-94B6-709C-00E2-B42466998055}"/>
              </a:ext>
            </a:extLst>
          </p:cNvPr>
          <p:cNvSpPr/>
          <p:nvPr/>
        </p:nvSpPr>
        <p:spPr>
          <a:xfrm>
            <a:off x="938980"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C4052A1-C8CE-C3F3-3DE8-ED831CB5EE6C}"/>
              </a:ext>
            </a:extLst>
          </p:cNvPr>
          <p:cNvSpPr/>
          <p:nvPr/>
        </p:nvSpPr>
        <p:spPr>
          <a:xfrm>
            <a:off x="6451342" y="4051362"/>
            <a:ext cx="4691257" cy="2246699"/>
          </a:xfrm>
          <a:prstGeom prst="roundRect">
            <a:avLst>
              <a:gd name="adj" fmla="val 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9C1DC0-8FF8-D81B-B7D8-0B17A6FD4B5D}"/>
              </a:ext>
            </a:extLst>
          </p:cNvPr>
          <p:cNvSpPr txBox="1"/>
          <p:nvPr/>
        </p:nvSpPr>
        <p:spPr>
          <a:xfrm>
            <a:off x="921062" y="1795746"/>
            <a:ext cx="4691257" cy="369332"/>
          </a:xfrm>
          <a:prstGeom prst="rect">
            <a:avLst/>
          </a:prstGeom>
          <a:noFill/>
        </p:spPr>
        <p:txBody>
          <a:bodyPr wrap="square" rtlCol="0">
            <a:spAutoFit/>
          </a:bodyPr>
          <a:lstStyle/>
          <a:p>
            <a:pPr algn="ctr"/>
            <a:r>
              <a:rPr lang="en-US" b="1" dirty="0"/>
              <a:t>Infrastructure</a:t>
            </a:r>
            <a:endParaRPr lang="en-US" i="1" dirty="0"/>
          </a:p>
        </p:txBody>
      </p:sp>
      <p:sp>
        <p:nvSpPr>
          <p:cNvPr id="21" name="TextBox 20">
            <a:extLst>
              <a:ext uri="{FF2B5EF4-FFF2-40B4-BE49-F238E27FC236}">
                <a16:creationId xmlns:a16="http://schemas.microsoft.com/office/drawing/2014/main" id="{F42A6618-960E-CA91-6C64-479641D57CDF}"/>
              </a:ext>
            </a:extLst>
          </p:cNvPr>
          <p:cNvSpPr txBox="1"/>
          <p:nvPr/>
        </p:nvSpPr>
        <p:spPr>
          <a:xfrm>
            <a:off x="6448558" y="4199901"/>
            <a:ext cx="4691257" cy="369332"/>
          </a:xfrm>
          <a:prstGeom prst="rect">
            <a:avLst/>
          </a:prstGeom>
          <a:noFill/>
        </p:spPr>
        <p:txBody>
          <a:bodyPr wrap="square" rtlCol="0">
            <a:spAutoFit/>
          </a:bodyPr>
          <a:lstStyle/>
          <a:p>
            <a:pPr algn="ctr"/>
            <a:r>
              <a:rPr lang="en-US" b="1" dirty="0"/>
              <a:t>Visualization</a:t>
            </a:r>
            <a:endParaRPr lang="en-US" dirty="0"/>
          </a:p>
        </p:txBody>
      </p:sp>
      <p:sp>
        <p:nvSpPr>
          <p:cNvPr id="22" name="TextBox 21">
            <a:extLst>
              <a:ext uri="{FF2B5EF4-FFF2-40B4-BE49-F238E27FC236}">
                <a16:creationId xmlns:a16="http://schemas.microsoft.com/office/drawing/2014/main" id="{6D7DCD54-5371-D324-B537-C7B1780D3EC6}"/>
              </a:ext>
            </a:extLst>
          </p:cNvPr>
          <p:cNvSpPr txBox="1"/>
          <p:nvPr/>
        </p:nvSpPr>
        <p:spPr>
          <a:xfrm>
            <a:off x="921062" y="4199901"/>
            <a:ext cx="4691257" cy="369332"/>
          </a:xfrm>
          <a:prstGeom prst="rect">
            <a:avLst/>
          </a:prstGeom>
          <a:noFill/>
        </p:spPr>
        <p:txBody>
          <a:bodyPr wrap="square" rtlCol="0">
            <a:spAutoFit/>
          </a:bodyPr>
          <a:lstStyle/>
          <a:p>
            <a:pPr algn="ctr"/>
            <a:r>
              <a:rPr lang="en-US" b="1" dirty="0"/>
              <a:t>Algorithm</a:t>
            </a:r>
            <a:endParaRPr lang="en-US" dirty="0"/>
          </a:p>
        </p:txBody>
      </p:sp>
      <p:sp>
        <p:nvSpPr>
          <p:cNvPr id="23" name="TextBox 22">
            <a:extLst>
              <a:ext uri="{FF2B5EF4-FFF2-40B4-BE49-F238E27FC236}">
                <a16:creationId xmlns:a16="http://schemas.microsoft.com/office/drawing/2014/main" id="{82C79B32-717A-2D42-9A87-D3D53192E951}"/>
              </a:ext>
            </a:extLst>
          </p:cNvPr>
          <p:cNvSpPr txBox="1"/>
          <p:nvPr/>
        </p:nvSpPr>
        <p:spPr>
          <a:xfrm>
            <a:off x="1193816" y="2254796"/>
            <a:ext cx="4181584" cy="1200329"/>
          </a:xfrm>
          <a:prstGeom prst="rect">
            <a:avLst/>
          </a:prstGeom>
          <a:noFill/>
        </p:spPr>
        <p:txBody>
          <a:bodyPr wrap="square" rtlCol="0">
            <a:spAutoFit/>
          </a:bodyPr>
          <a:lstStyle/>
          <a:p>
            <a:pPr algn="just"/>
            <a:r>
              <a:rPr lang="en-US" dirty="0"/>
              <a:t>Developed, tested and deployed a scalable, cost-effective system for the collection, storage and analysis of 40 years of publications and associated meta-data.  </a:t>
            </a:r>
          </a:p>
        </p:txBody>
      </p:sp>
      <p:sp>
        <p:nvSpPr>
          <p:cNvPr id="27" name="TextBox 26">
            <a:extLst>
              <a:ext uri="{FF2B5EF4-FFF2-40B4-BE49-F238E27FC236}">
                <a16:creationId xmlns:a16="http://schemas.microsoft.com/office/drawing/2014/main" id="{C0844D67-EAB5-B4F6-E1DE-43415FB7FDD7}"/>
              </a:ext>
            </a:extLst>
          </p:cNvPr>
          <p:cNvSpPr txBox="1"/>
          <p:nvPr/>
        </p:nvSpPr>
        <p:spPr>
          <a:xfrm>
            <a:off x="6753545" y="4618248"/>
            <a:ext cx="4181584" cy="1477328"/>
          </a:xfrm>
          <a:prstGeom prst="rect">
            <a:avLst/>
          </a:prstGeom>
          <a:noFill/>
        </p:spPr>
        <p:txBody>
          <a:bodyPr wrap="square" rtlCol="0">
            <a:spAutoFit/>
          </a:bodyPr>
          <a:lstStyle/>
          <a:p>
            <a:pPr algn="just"/>
            <a:r>
              <a:rPr lang="en-US" dirty="0"/>
              <a:t>Developed four tools that allow users to explore: (1) citation networks, (2) semantic knowledge graphs, (3) research topic co-occurrences and (4) information extracted from individual publications.</a:t>
            </a:r>
          </a:p>
        </p:txBody>
      </p:sp>
      <p:sp>
        <p:nvSpPr>
          <p:cNvPr id="28" name="TextBox 27">
            <a:extLst>
              <a:ext uri="{FF2B5EF4-FFF2-40B4-BE49-F238E27FC236}">
                <a16:creationId xmlns:a16="http://schemas.microsoft.com/office/drawing/2014/main" id="{65952087-D052-6E38-01FC-15060333E101}"/>
              </a:ext>
            </a:extLst>
          </p:cNvPr>
          <p:cNvSpPr txBox="1"/>
          <p:nvPr/>
        </p:nvSpPr>
        <p:spPr>
          <a:xfrm>
            <a:off x="1193816" y="4618248"/>
            <a:ext cx="4181584" cy="923330"/>
          </a:xfrm>
          <a:prstGeom prst="rect">
            <a:avLst/>
          </a:prstGeom>
          <a:noFill/>
        </p:spPr>
        <p:txBody>
          <a:bodyPr wrap="square" rtlCol="0">
            <a:spAutoFit/>
          </a:bodyPr>
          <a:lstStyle/>
          <a:p>
            <a:pPr algn="just"/>
            <a:r>
              <a:rPr lang="en-US" dirty="0"/>
              <a:t>Developed* a working definition for research “novelty” as well as preliminary algorithms to measure and predict it.</a:t>
            </a:r>
          </a:p>
        </p:txBody>
      </p:sp>
      <p:sp>
        <p:nvSpPr>
          <p:cNvPr id="29" name="TextBox 28">
            <a:extLst>
              <a:ext uri="{FF2B5EF4-FFF2-40B4-BE49-F238E27FC236}">
                <a16:creationId xmlns:a16="http://schemas.microsoft.com/office/drawing/2014/main" id="{D9C8008B-E8AC-34B9-E877-B3A09B719586}"/>
              </a:ext>
            </a:extLst>
          </p:cNvPr>
          <p:cNvSpPr txBox="1"/>
          <p:nvPr/>
        </p:nvSpPr>
        <p:spPr>
          <a:xfrm>
            <a:off x="892389" y="6301813"/>
            <a:ext cx="1300869" cy="276999"/>
          </a:xfrm>
          <a:prstGeom prst="rect">
            <a:avLst/>
          </a:prstGeom>
          <a:noFill/>
        </p:spPr>
        <p:txBody>
          <a:bodyPr wrap="none" rtlCol="0">
            <a:spAutoFit/>
          </a:bodyPr>
          <a:lstStyle/>
          <a:p>
            <a:r>
              <a:rPr lang="en-US" sz="1200" dirty="0"/>
              <a:t>* Work is ongoing</a:t>
            </a:r>
          </a:p>
        </p:txBody>
      </p:sp>
      <p:sp>
        <p:nvSpPr>
          <p:cNvPr id="5" name="TextBox 4">
            <a:extLst>
              <a:ext uri="{FF2B5EF4-FFF2-40B4-BE49-F238E27FC236}">
                <a16:creationId xmlns:a16="http://schemas.microsoft.com/office/drawing/2014/main" id="{DC8131AC-9BF2-647F-1407-FDFA3070C528}"/>
              </a:ext>
            </a:extLst>
          </p:cNvPr>
          <p:cNvSpPr txBox="1"/>
          <p:nvPr/>
        </p:nvSpPr>
        <p:spPr>
          <a:xfrm>
            <a:off x="6448558" y="1795746"/>
            <a:ext cx="4691257" cy="369332"/>
          </a:xfrm>
          <a:prstGeom prst="rect">
            <a:avLst/>
          </a:prstGeom>
          <a:noFill/>
        </p:spPr>
        <p:txBody>
          <a:bodyPr wrap="square" rtlCol="0">
            <a:spAutoFit/>
          </a:bodyPr>
          <a:lstStyle/>
          <a:p>
            <a:pPr algn="ctr"/>
            <a:r>
              <a:rPr lang="en-US" b="1" dirty="0"/>
              <a:t>Analysis</a:t>
            </a:r>
            <a:endParaRPr lang="en-US" dirty="0"/>
          </a:p>
        </p:txBody>
      </p:sp>
      <p:sp>
        <p:nvSpPr>
          <p:cNvPr id="7" name="TextBox 6">
            <a:extLst>
              <a:ext uri="{FF2B5EF4-FFF2-40B4-BE49-F238E27FC236}">
                <a16:creationId xmlns:a16="http://schemas.microsoft.com/office/drawing/2014/main" id="{B2A13AFD-B916-3D79-4C0E-54D37CB5B5F3}"/>
              </a:ext>
            </a:extLst>
          </p:cNvPr>
          <p:cNvSpPr txBox="1"/>
          <p:nvPr/>
        </p:nvSpPr>
        <p:spPr>
          <a:xfrm>
            <a:off x="6753545" y="2254796"/>
            <a:ext cx="4181584" cy="1200329"/>
          </a:xfrm>
          <a:prstGeom prst="rect">
            <a:avLst/>
          </a:prstGeom>
          <a:noFill/>
        </p:spPr>
        <p:txBody>
          <a:bodyPr wrap="square" rtlCol="0">
            <a:spAutoFit/>
          </a:bodyPr>
          <a:lstStyle/>
          <a:p>
            <a:pPr algn="just"/>
            <a:r>
              <a:rPr lang="en-US" dirty="0"/>
              <a:t>User data collected from BRAINWORKS to perform an ad-hoc analysis of the Team E portfolio in comparison to the other BRAIN Teams and CRCNS.</a:t>
            </a:r>
          </a:p>
        </p:txBody>
      </p:sp>
    </p:spTree>
    <p:extLst>
      <p:ext uri="{BB962C8B-B14F-4D97-AF65-F5344CB8AC3E}">
        <p14:creationId xmlns:p14="http://schemas.microsoft.com/office/powerpoint/2010/main" val="606496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37A139F-82A4-101C-AA7C-F4AAF0F6DFCC}"/>
              </a:ext>
            </a:extLst>
          </p:cNvPr>
          <p:cNvPicPr>
            <a:picLocks noChangeAspect="1"/>
          </p:cNvPicPr>
          <p:nvPr/>
        </p:nvPicPr>
        <p:blipFill>
          <a:blip r:embed="rId2"/>
          <a:stretch>
            <a:fillRect/>
          </a:stretch>
        </p:blipFill>
        <p:spPr>
          <a:xfrm>
            <a:off x="-165811" y="-184935"/>
            <a:ext cx="12523622" cy="7561779"/>
          </a:xfrm>
          <a:prstGeom prst="rect">
            <a:avLst/>
          </a:prstGeom>
        </p:spPr>
      </p:pic>
    </p:spTree>
    <p:extLst>
      <p:ext uri="{BB962C8B-B14F-4D97-AF65-F5344CB8AC3E}">
        <p14:creationId xmlns:p14="http://schemas.microsoft.com/office/powerpoint/2010/main" val="2810120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A02F6A9-BFC4-E253-B484-5375D683717A}"/>
              </a:ext>
            </a:extLst>
          </p:cNvPr>
          <p:cNvPicPr>
            <a:picLocks noChangeAspect="1"/>
          </p:cNvPicPr>
          <p:nvPr/>
        </p:nvPicPr>
        <p:blipFill>
          <a:blip r:embed="rId2"/>
          <a:stretch>
            <a:fillRect/>
          </a:stretch>
        </p:blipFill>
        <p:spPr>
          <a:xfrm>
            <a:off x="-71204" y="-102741"/>
            <a:ext cx="12334407" cy="7325474"/>
          </a:xfrm>
          <a:prstGeom prst="rect">
            <a:avLst/>
          </a:prstGeom>
        </p:spPr>
      </p:pic>
    </p:spTree>
    <p:extLst>
      <p:ext uri="{BB962C8B-B14F-4D97-AF65-F5344CB8AC3E}">
        <p14:creationId xmlns:p14="http://schemas.microsoft.com/office/powerpoint/2010/main" val="2557130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BE0CA595-0946-6B74-CBA8-3F4C9D3006F9}"/>
              </a:ext>
            </a:extLst>
          </p:cNvPr>
          <p:cNvPicPr>
            <a:picLocks noChangeAspect="1"/>
          </p:cNvPicPr>
          <p:nvPr/>
        </p:nvPicPr>
        <p:blipFill>
          <a:blip r:embed="rId2"/>
          <a:stretch>
            <a:fillRect/>
          </a:stretch>
        </p:blipFill>
        <p:spPr>
          <a:xfrm>
            <a:off x="-73246" y="-146264"/>
            <a:ext cx="12338492" cy="7327900"/>
          </a:xfrm>
          <a:prstGeom prst="rect">
            <a:avLst/>
          </a:prstGeom>
        </p:spPr>
      </p:pic>
    </p:spTree>
    <p:extLst>
      <p:ext uri="{BB962C8B-B14F-4D97-AF65-F5344CB8AC3E}">
        <p14:creationId xmlns:p14="http://schemas.microsoft.com/office/powerpoint/2010/main" val="351595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753233" y="600200"/>
            <a:ext cx="10485698" cy="5454400"/>
          </a:xfrm>
          <a:prstGeom prst="rect">
            <a:avLst/>
          </a:prstGeom>
        </p:spPr>
        <p:txBody>
          <a:bodyPr spcFirstLastPara="1" vert="horz" wrap="square" lIns="121900" tIns="121900" rIns="121900" bIns="121900" rtlCol="0" anchor="ctr" anchorCtr="0">
            <a:noAutofit/>
          </a:bodyPr>
          <a:lstStyle/>
          <a:p>
            <a:r>
              <a:rPr lang="en-US" sz="4400" b="1" dirty="0">
                <a:latin typeface="Arial" panose="020B0604020202020204" pitchFamily="34" charset="0"/>
                <a:cs typeface="Arial" panose="020B0604020202020204" pitchFamily="34" charset="0"/>
              </a:rPr>
              <a:t>What is BRAINWORKS? </a:t>
            </a:r>
            <a:br>
              <a:rPr lang="en-US" sz="4400" b="1"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A tool to represent the literature, and it’s context, using dynamic knowledge graphs</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95024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B321F50-7FEA-6327-969E-C4291197C7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4426"/>
            <a:ext cx="9951720" cy="6723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226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4562EC-ABF3-F945-4619-E65FC4E5D34A}"/>
              </a:ext>
            </a:extLst>
          </p:cNvPr>
          <p:cNvPicPr>
            <a:picLocks noChangeAspect="1"/>
          </p:cNvPicPr>
          <p:nvPr/>
        </p:nvPicPr>
        <p:blipFill>
          <a:blip r:embed="rId2"/>
          <a:stretch>
            <a:fillRect/>
          </a:stretch>
        </p:blipFill>
        <p:spPr>
          <a:xfrm>
            <a:off x="933392" y="0"/>
            <a:ext cx="10325216" cy="6858000"/>
          </a:xfrm>
          <a:prstGeom prst="rect">
            <a:avLst/>
          </a:prstGeom>
        </p:spPr>
      </p:pic>
    </p:spTree>
    <p:extLst>
      <p:ext uri="{BB962C8B-B14F-4D97-AF65-F5344CB8AC3E}">
        <p14:creationId xmlns:p14="http://schemas.microsoft.com/office/powerpoint/2010/main" val="1065614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B244624-6EC0-A7FC-5336-47C900F2BC01}"/>
              </a:ext>
            </a:extLst>
          </p:cNvPr>
          <p:cNvPicPr>
            <a:picLocks noChangeAspect="1"/>
          </p:cNvPicPr>
          <p:nvPr/>
        </p:nvPicPr>
        <p:blipFill>
          <a:blip r:embed="rId2"/>
          <a:stretch>
            <a:fillRect/>
          </a:stretch>
        </p:blipFill>
        <p:spPr>
          <a:xfrm>
            <a:off x="933392" y="0"/>
            <a:ext cx="10325216" cy="6858000"/>
          </a:xfrm>
          <a:prstGeom prst="rect">
            <a:avLst/>
          </a:prstGeom>
        </p:spPr>
      </p:pic>
    </p:spTree>
    <p:extLst>
      <p:ext uri="{BB962C8B-B14F-4D97-AF65-F5344CB8AC3E}">
        <p14:creationId xmlns:p14="http://schemas.microsoft.com/office/powerpoint/2010/main" val="2932823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6C987F5-E42D-7FCC-8100-D34439E6F169}"/>
              </a:ext>
            </a:extLst>
          </p:cNvPr>
          <p:cNvPicPr>
            <a:picLocks noChangeAspect="1"/>
          </p:cNvPicPr>
          <p:nvPr/>
        </p:nvPicPr>
        <p:blipFill>
          <a:blip r:embed="rId2"/>
          <a:stretch>
            <a:fillRect/>
          </a:stretch>
        </p:blipFill>
        <p:spPr>
          <a:xfrm>
            <a:off x="933392" y="0"/>
            <a:ext cx="10325216" cy="6858000"/>
          </a:xfrm>
          <a:prstGeom prst="rect">
            <a:avLst/>
          </a:prstGeom>
        </p:spPr>
      </p:pic>
    </p:spTree>
    <p:extLst>
      <p:ext uri="{BB962C8B-B14F-4D97-AF65-F5344CB8AC3E}">
        <p14:creationId xmlns:p14="http://schemas.microsoft.com/office/powerpoint/2010/main" val="3820791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29D6F6-C8F4-909F-2E30-E74E5B9CE53D}"/>
              </a:ext>
            </a:extLst>
          </p:cNvPr>
          <p:cNvPicPr>
            <a:picLocks noChangeAspect="1"/>
          </p:cNvPicPr>
          <p:nvPr/>
        </p:nvPicPr>
        <p:blipFill>
          <a:blip r:embed="rId2"/>
          <a:stretch>
            <a:fillRect/>
          </a:stretch>
        </p:blipFill>
        <p:spPr>
          <a:xfrm>
            <a:off x="839073" y="-123290"/>
            <a:ext cx="10513853" cy="7304113"/>
          </a:xfrm>
          <a:prstGeom prst="rect">
            <a:avLst/>
          </a:prstGeom>
        </p:spPr>
      </p:pic>
    </p:spTree>
    <p:extLst>
      <p:ext uri="{BB962C8B-B14F-4D97-AF65-F5344CB8AC3E}">
        <p14:creationId xmlns:p14="http://schemas.microsoft.com/office/powerpoint/2010/main" val="3364016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9B7F3E4-AB26-1ADD-41A0-4015FC317C86}"/>
              </a:ext>
            </a:extLst>
          </p:cNvPr>
          <p:cNvSpPr txBox="1"/>
          <p:nvPr/>
        </p:nvSpPr>
        <p:spPr>
          <a:xfrm>
            <a:off x="251861" y="3568455"/>
            <a:ext cx="2430293" cy="646331"/>
          </a:xfrm>
          <a:prstGeom prst="rect">
            <a:avLst/>
          </a:prstGeom>
          <a:noFill/>
        </p:spPr>
        <p:txBody>
          <a:bodyPr wrap="square" rtlCol="0">
            <a:spAutoFit/>
          </a:bodyPr>
          <a:lstStyle/>
          <a:p>
            <a:pPr algn="ctr"/>
            <a:r>
              <a:rPr lang="en-US" dirty="0">
                <a:solidFill>
                  <a:srgbClr val="00B050"/>
                </a:solidFill>
              </a:rPr>
              <a:t>Highlighted topic words in subject and object</a:t>
            </a:r>
          </a:p>
        </p:txBody>
      </p:sp>
      <p:sp>
        <p:nvSpPr>
          <p:cNvPr id="8" name="TextBox 7">
            <a:extLst>
              <a:ext uri="{FF2B5EF4-FFF2-40B4-BE49-F238E27FC236}">
                <a16:creationId xmlns:a16="http://schemas.microsoft.com/office/drawing/2014/main" id="{C2C0D2F6-9214-ED59-4FA9-8DE9D515922B}"/>
              </a:ext>
            </a:extLst>
          </p:cNvPr>
          <p:cNvSpPr txBox="1"/>
          <p:nvPr/>
        </p:nvSpPr>
        <p:spPr>
          <a:xfrm>
            <a:off x="9837511" y="4035772"/>
            <a:ext cx="1920240" cy="646331"/>
          </a:xfrm>
          <a:prstGeom prst="rect">
            <a:avLst/>
          </a:prstGeom>
          <a:noFill/>
        </p:spPr>
        <p:txBody>
          <a:bodyPr wrap="square" rtlCol="0">
            <a:spAutoFit/>
          </a:bodyPr>
          <a:lstStyle/>
          <a:p>
            <a:pPr algn="ctr"/>
            <a:r>
              <a:rPr lang="en-US" dirty="0">
                <a:solidFill>
                  <a:srgbClr val="00B050"/>
                </a:solidFill>
              </a:rPr>
              <a:t>Topic definitions available on hover</a:t>
            </a:r>
          </a:p>
        </p:txBody>
      </p:sp>
      <p:sp>
        <p:nvSpPr>
          <p:cNvPr id="9" name="TextBox 8">
            <a:extLst>
              <a:ext uri="{FF2B5EF4-FFF2-40B4-BE49-F238E27FC236}">
                <a16:creationId xmlns:a16="http://schemas.microsoft.com/office/drawing/2014/main" id="{1BF65A7A-895E-780B-F333-F62206ECEED5}"/>
              </a:ext>
            </a:extLst>
          </p:cNvPr>
          <p:cNvSpPr txBox="1"/>
          <p:nvPr/>
        </p:nvSpPr>
        <p:spPr>
          <a:xfrm>
            <a:off x="192918" y="1438200"/>
            <a:ext cx="2136507" cy="646331"/>
          </a:xfrm>
          <a:prstGeom prst="rect">
            <a:avLst/>
          </a:prstGeom>
          <a:noFill/>
        </p:spPr>
        <p:txBody>
          <a:bodyPr wrap="square" rtlCol="0">
            <a:spAutoFit/>
          </a:bodyPr>
          <a:lstStyle/>
          <a:p>
            <a:pPr algn="ctr"/>
            <a:r>
              <a:rPr lang="en-US" dirty="0">
                <a:solidFill>
                  <a:srgbClr val="00B050"/>
                </a:solidFill>
              </a:rPr>
              <a:t>Origin sentence indicated</a:t>
            </a:r>
          </a:p>
        </p:txBody>
      </p:sp>
      <p:pic>
        <p:nvPicPr>
          <p:cNvPr id="15" name="Picture 14">
            <a:extLst>
              <a:ext uri="{FF2B5EF4-FFF2-40B4-BE49-F238E27FC236}">
                <a16:creationId xmlns:a16="http://schemas.microsoft.com/office/drawing/2014/main" id="{C43D1FF1-6142-4287-6DC4-6E1A5547BFCA}"/>
              </a:ext>
            </a:extLst>
          </p:cNvPr>
          <p:cNvPicPr>
            <a:picLocks noChangeAspect="1"/>
          </p:cNvPicPr>
          <p:nvPr/>
        </p:nvPicPr>
        <p:blipFill rotWithShape="1">
          <a:blip r:embed="rId2"/>
          <a:srcRect l="33725" t="20334" r="23453" b="5333"/>
          <a:stretch/>
        </p:blipFill>
        <p:spPr>
          <a:xfrm>
            <a:off x="3249934" y="1514724"/>
            <a:ext cx="5713919" cy="5212726"/>
          </a:xfrm>
          <a:prstGeom prst="rect">
            <a:avLst/>
          </a:prstGeom>
          <a:ln w="12700">
            <a:noFill/>
          </a:ln>
          <a:effectLst>
            <a:outerShdw blurRad="621593" dist="38100" dir="5400000" algn="t" rotWithShape="0">
              <a:prstClr val="black">
                <a:alpha val="40000"/>
              </a:prstClr>
            </a:outerShdw>
          </a:effectLst>
        </p:spPr>
      </p:pic>
      <p:cxnSp>
        <p:nvCxnSpPr>
          <p:cNvPr id="13" name="Straight Connector 12">
            <a:extLst>
              <a:ext uri="{FF2B5EF4-FFF2-40B4-BE49-F238E27FC236}">
                <a16:creationId xmlns:a16="http://schemas.microsoft.com/office/drawing/2014/main" id="{F6FA51F0-7CA1-7B6A-C75D-BBD1018EA111}"/>
              </a:ext>
            </a:extLst>
          </p:cNvPr>
          <p:cNvCxnSpPr>
            <a:cxnSpLocks/>
            <a:stCxn id="7" idx="2"/>
          </p:cNvCxnSpPr>
          <p:nvPr/>
        </p:nvCxnSpPr>
        <p:spPr>
          <a:xfrm>
            <a:off x="1467008" y="4214786"/>
            <a:ext cx="1711948" cy="4057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EB47E7D8-8D32-2AE4-CFCE-4EFDDE1EEBDA}"/>
              </a:ext>
            </a:extLst>
          </p:cNvPr>
          <p:cNvSpPr txBox="1"/>
          <p:nvPr/>
        </p:nvSpPr>
        <p:spPr>
          <a:xfrm>
            <a:off x="251861" y="4879478"/>
            <a:ext cx="2136506" cy="646331"/>
          </a:xfrm>
          <a:prstGeom prst="rect">
            <a:avLst/>
          </a:prstGeom>
          <a:noFill/>
        </p:spPr>
        <p:txBody>
          <a:bodyPr wrap="square" rtlCol="0">
            <a:spAutoFit/>
          </a:bodyPr>
          <a:lstStyle/>
          <a:p>
            <a:pPr algn="ctr"/>
            <a:r>
              <a:rPr lang="en-US" dirty="0">
                <a:solidFill>
                  <a:srgbClr val="00B050"/>
                </a:solidFill>
              </a:rPr>
              <a:t>Same topic is color-coded across triples</a:t>
            </a:r>
          </a:p>
        </p:txBody>
      </p:sp>
      <p:cxnSp>
        <p:nvCxnSpPr>
          <p:cNvPr id="16" name="Straight Connector 15">
            <a:extLst>
              <a:ext uri="{FF2B5EF4-FFF2-40B4-BE49-F238E27FC236}">
                <a16:creationId xmlns:a16="http://schemas.microsoft.com/office/drawing/2014/main" id="{EE408E80-B487-36E6-29E3-4E02581938C2}"/>
              </a:ext>
            </a:extLst>
          </p:cNvPr>
          <p:cNvCxnSpPr>
            <a:cxnSpLocks/>
            <a:stCxn id="14" idx="3"/>
          </p:cNvCxnSpPr>
          <p:nvPr/>
        </p:nvCxnSpPr>
        <p:spPr>
          <a:xfrm flipV="1">
            <a:off x="2388367" y="4796883"/>
            <a:ext cx="815652" cy="4057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EB517A5-2CFD-87D2-42BC-B41E53A30D8A}"/>
              </a:ext>
            </a:extLst>
          </p:cNvPr>
          <p:cNvCxnSpPr>
            <a:cxnSpLocks/>
            <a:stCxn id="14" idx="3"/>
          </p:cNvCxnSpPr>
          <p:nvPr/>
        </p:nvCxnSpPr>
        <p:spPr>
          <a:xfrm flipV="1">
            <a:off x="2388367" y="5074795"/>
            <a:ext cx="815652" cy="1278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62EEBE4-024E-8DEA-FC40-1C6E9A856476}"/>
              </a:ext>
            </a:extLst>
          </p:cNvPr>
          <p:cNvCxnSpPr>
            <a:cxnSpLocks/>
            <a:stCxn id="14" idx="3"/>
          </p:cNvCxnSpPr>
          <p:nvPr/>
        </p:nvCxnSpPr>
        <p:spPr>
          <a:xfrm>
            <a:off x="2388367" y="5202644"/>
            <a:ext cx="790589" cy="1278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56FAA30-B325-46EB-7B97-DACB928590BB}"/>
              </a:ext>
            </a:extLst>
          </p:cNvPr>
          <p:cNvCxnSpPr>
            <a:cxnSpLocks/>
            <a:endCxn id="8" idx="2"/>
          </p:cNvCxnSpPr>
          <p:nvPr/>
        </p:nvCxnSpPr>
        <p:spPr>
          <a:xfrm flipV="1">
            <a:off x="8877391" y="4682103"/>
            <a:ext cx="1920240" cy="1973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B46F3DF-909A-5A48-40D9-8F379CE934E0}"/>
              </a:ext>
            </a:extLst>
          </p:cNvPr>
          <p:cNvCxnSpPr>
            <a:cxnSpLocks/>
            <a:stCxn id="9" idx="2"/>
          </p:cNvCxnSpPr>
          <p:nvPr/>
        </p:nvCxnSpPr>
        <p:spPr>
          <a:xfrm>
            <a:off x="1261172" y="2084531"/>
            <a:ext cx="1760573" cy="556780"/>
          </a:xfrm>
          <a:prstGeom prst="line">
            <a:avLst/>
          </a:prstGeom>
          <a:ln/>
        </p:spPr>
        <p:style>
          <a:lnRef idx="1">
            <a:schemeClr val="dk1"/>
          </a:lnRef>
          <a:fillRef idx="0">
            <a:schemeClr val="dk1"/>
          </a:fillRef>
          <a:effectRef idx="0">
            <a:schemeClr val="dk1"/>
          </a:effectRef>
          <a:fontRef idx="minor">
            <a:schemeClr val="tx1"/>
          </a:fontRef>
        </p:style>
      </p:cxnSp>
      <p:sp>
        <p:nvSpPr>
          <p:cNvPr id="2" name="Rectangle 1">
            <a:extLst>
              <a:ext uri="{FF2B5EF4-FFF2-40B4-BE49-F238E27FC236}">
                <a16:creationId xmlns:a16="http://schemas.microsoft.com/office/drawing/2014/main" id="{F55A1DCD-B471-51D6-1709-2CB69E58840B}"/>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FEAC940-ED17-094B-A3A5-190E4CCA2198}"/>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Individual Paper Info Page</a:t>
            </a:r>
            <a:endParaRPr lang="en-US" sz="2400" dirty="0">
              <a:solidFill>
                <a:srgbClr val="00B050"/>
              </a:solidFill>
            </a:endParaRPr>
          </a:p>
        </p:txBody>
      </p:sp>
      <p:sp>
        <p:nvSpPr>
          <p:cNvPr id="4" name="Title 1">
            <a:extLst>
              <a:ext uri="{FF2B5EF4-FFF2-40B4-BE49-F238E27FC236}">
                <a16:creationId xmlns:a16="http://schemas.microsoft.com/office/drawing/2014/main" id="{664F6C55-61C9-3CC7-4648-86263BFF636C}"/>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View how our algorithms selects semantic triples from publication text</a:t>
            </a:r>
            <a:endParaRPr lang="en-US" sz="1800" dirty="0">
              <a:solidFill>
                <a:schemeClr val="tx1">
                  <a:lumMod val="65000"/>
                  <a:lumOff val="35000"/>
                </a:schemeClr>
              </a:solidFill>
            </a:endParaRPr>
          </a:p>
        </p:txBody>
      </p:sp>
    </p:spTree>
    <p:extLst>
      <p:ext uri="{BB962C8B-B14F-4D97-AF65-F5344CB8AC3E}">
        <p14:creationId xmlns:p14="http://schemas.microsoft.com/office/powerpoint/2010/main" val="3185514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BF5C37-83F6-A67F-E4DC-FB5E120CA23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C76D3E6-A21B-0701-43F8-B9469019679A}"/>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Notable accomplishments were mostly related to operationalization and Interactivity</a:t>
            </a:r>
          </a:p>
        </p:txBody>
      </p:sp>
      <p:sp>
        <p:nvSpPr>
          <p:cNvPr id="6" name="Title 1">
            <a:extLst>
              <a:ext uri="{FF2B5EF4-FFF2-40B4-BE49-F238E27FC236}">
                <a16:creationId xmlns:a16="http://schemas.microsoft.com/office/drawing/2014/main" id="{92878AA6-2B84-1173-A3A9-5C2924C7DBE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Enhancements to Infrastructure, Data, Algorithms, and Visualizations were accomplished </a:t>
            </a:r>
            <a:endParaRPr lang="en-US" sz="1800" dirty="0">
              <a:solidFill>
                <a:schemeClr val="tx1">
                  <a:lumMod val="65000"/>
                  <a:lumOff val="35000"/>
                </a:schemeClr>
              </a:solidFill>
            </a:endParaRPr>
          </a:p>
        </p:txBody>
      </p:sp>
      <p:sp>
        <p:nvSpPr>
          <p:cNvPr id="14" name="Rounded Rectangle 13">
            <a:extLst>
              <a:ext uri="{FF2B5EF4-FFF2-40B4-BE49-F238E27FC236}">
                <a16:creationId xmlns:a16="http://schemas.microsoft.com/office/drawing/2014/main" id="{376061BF-0EE0-D378-B858-B65516A8E739}"/>
              </a:ext>
            </a:extLst>
          </p:cNvPr>
          <p:cNvSpPr/>
          <p:nvPr/>
        </p:nvSpPr>
        <p:spPr>
          <a:xfrm>
            <a:off x="938980"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590A6AF7-EF6E-FEDD-765C-46B7B1336AA2}"/>
              </a:ext>
            </a:extLst>
          </p:cNvPr>
          <p:cNvSpPr/>
          <p:nvPr/>
        </p:nvSpPr>
        <p:spPr>
          <a:xfrm>
            <a:off x="6451342"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44D62AE7-94B6-709C-00E2-B42466998055}"/>
              </a:ext>
            </a:extLst>
          </p:cNvPr>
          <p:cNvSpPr/>
          <p:nvPr/>
        </p:nvSpPr>
        <p:spPr>
          <a:xfrm>
            <a:off x="938980"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C4052A1-C8CE-C3F3-3DE8-ED831CB5EE6C}"/>
              </a:ext>
            </a:extLst>
          </p:cNvPr>
          <p:cNvSpPr/>
          <p:nvPr/>
        </p:nvSpPr>
        <p:spPr>
          <a:xfrm>
            <a:off x="6451342"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9C1DC0-8FF8-D81B-B7D8-0B17A6FD4B5D}"/>
              </a:ext>
            </a:extLst>
          </p:cNvPr>
          <p:cNvSpPr txBox="1"/>
          <p:nvPr/>
        </p:nvSpPr>
        <p:spPr>
          <a:xfrm>
            <a:off x="921062" y="1795746"/>
            <a:ext cx="4691257" cy="369332"/>
          </a:xfrm>
          <a:prstGeom prst="rect">
            <a:avLst/>
          </a:prstGeom>
          <a:noFill/>
        </p:spPr>
        <p:txBody>
          <a:bodyPr wrap="square" rtlCol="0">
            <a:spAutoFit/>
          </a:bodyPr>
          <a:lstStyle/>
          <a:p>
            <a:pPr algn="ctr"/>
            <a:r>
              <a:rPr lang="en-US" b="1" dirty="0"/>
              <a:t>Infrastructure</a:t>
            </a:r>
            <a:endParaRPr lang="en-US" i="1" dirty="0"/>
          </a:p>
        </p:txBody>
      </p:sp>
      <p:sp>
        <p:nvSpPr>
          <p:cNvPr id="20" name="TextBox 19">
            <a:extLst>
              <a:ext uri="{FF2B5EF4-FFF2-40B4-BE49-F238E27FC236}">
                <a16:creationId xmlns:a16="http://schemas.microsoft.com/office/drawing/2014/main" id="{E9D7E429-F708-BA42-73A7-8905AFAC5756}"/>
              </a:ext>
            </a:extLst>
          </p:cNvPr>
          <p:cNvSpPr txBox="1"/>
          <p:nvPr/>
        </p:nvSpPr>
        <p:spPr>
          <a:xfrm>
            <a:off x="6448558" y="1795746"/>
            <a:ext cx="4691257" cy="369332"/>
          </a:xfrm>
          <a:prstGeom prst="rect">
            <a:avLst/>
          </a:prstGeom>
          <a:noFill/>
        </p:spPr>
        <p:txBody>
          <a:bodyPr wrap="square" rtlCol="0">
            <a:spAutoFit/>
          </a:bodyPr>
          <a:lstStyle/>
          <a:p>
            <a:pPr algn="ctr"/>
            <a:r>
              <a:rPr lang="en-US" b="1" dirty="0"/>
              <a:t>Analysis</a:t>
            </a:r>
            <a:endParaRPr lang="en-US" dirty="0"/>
          </a:p>
        </p:txBody>
      </p:sp>
      <p:sp>
        <p:nvSpPr>
          <p:cNvPr id="21" name="TextBox 20">
            <a:extLst>
              <a:ext uri="{FF2B5EF4-FFF2-40B4-BE49-F238E27FC236}">
                <a16:creationId xmlns:a16="http://schemas.microsoft.com/office/drawing/2014/main" id="{F42A6618-960E-CA91-6C64-479641D57CDF}"/>
              </a:ext>
            </a:extLst>
          </p:cNvPr>
          <p:cNvSpPr txBox="1"/>
          <p:nvPr/>
        </p:nvSpPr>
        <p:spPr>
          <a:xfrm>
            <a:off x="6448558" y="4199901"/>
            <a:ext cx="4691257" cy="369332"/>
          </a:xfrm>
          <a:prstGeom prst="rect">
            <a:avLst/>
          </a:prstGeom>
          <a:noFill/>
        </p:spPr>
        <p:txBody>
          <a:bodyPr wrap="square" rtlCol="0">
            <a:spAutoFit/>
          </a:bodyPr>
          <a:lstStyle/>
          <a:p>
            <a:pPr algn="ctr"/>
            <a:r>
              <a:rPr lang="en-US" b="1" dirty="0"/>
              <a:t>Visualization</a:t>
            </a:r>
            <a:endParaRPr lang="en-US" dirty="0"/>
          </a:p>
        </p:txBody>
      </p:sp>
      <p:sp>
        <p:nvSpPr>
          <p:cNvPr id="22" name="TextBox 21">
            <a:extLst>
              <a:ext uri="{FF2B5EF4-FFF2-40B4-BE49-F238E27FC236}">
                <a16:creationId xmlns:a16="http://schemas.microsoft.com/office/drawing/2014/main" id="{6D7DCD54-5371-D324-B537-C7B1780D3EC6}"/>
              </a:ext>
            </a:extLst>
          </p:cNvPr>
          <p:cNvSpPr txBox="1"/>
          <p:nvPr/>
        </p:nvSpPr>
        <p:spPr>
          <a:xfrm>
            <a:off x="921062" y="4199901"/>
            <a:ext cx="4691257" cy="369332"/>
          </a:xfrm>
          <a:prstGeom prst="rect">
            <a:avLst/>
          </a:prstGeom>
          <a:noFill/>
        </p:spPr>
        <p:txBody>
          <a:bodyPr wrap="square" rtlCol="0">
            <a:spAutoFit/>
          </a:bodyPr>
          <a:lstStyle/>
          <a:p>
            <a:pPr algn="ctr"/>
            <a:r>
              <a:rPr lang="en-US" b="1" dirty="0"/>
              <a:t>Algorithm</a:t>
            </a:r>
            <a:endParaRPr lang="en-US" dirty="0"/>
          </a:p>
        </p:txBody>
      </p:sp>
      <p:sp>
        <p:nvSpPr>
          <p:cNvPr id="23" name="TextBox 22">
            <a:extLst>
              <a:ext uri="{FF2B5EF4-FFF2-40B4-BE49-F238E27FC236}">
                <a16:creationId xmlns:a16="http://schemas.microsoft.com/office/drawing/2014/main" id="{82C79B32-717A-2D42-9A87-D3D53192E951}"/>
              </a:ext>
            </a:extLst>
          </p:cNvPr>
          <p:cNvSpPr txBox="1"/>
          <p:nvPr/>
        </p:nvSpPr>
        <p:spPr>
          <a:xfrm>
            <a:off x="1193816" y="2254796"/>
            <a:ext cx="4181584" cy="1200329"/>
          </a:xfrm>
          <a:prstGeom prst="rect">
            <a:avLst/>
          </a:prstGeom>
          <a:noFill/>
        </p:spPr>
        <p:txBody>
          <a:bodyPr wrap="square" rtlCol="0">
            <a:spAutoFit/>
          </a:bodyPr>
          <a:lstStyle/>
          <a:p>
            <a:pPr algn="just"/>
            <a:r>
              <a:rPr lang="en-US" dirty="0"/>
              <a:t>Developed, tested and deployed a scalable, cost-effective system for the collection, storage and analysis of 40 years of publications and associated meta-data.  </a:t>
            </a:r>
          </a:p>
        </p:txBody>
      </p:sp>
      <p:sp>
        <p:nvSpPr>
          <p:cNvPr id="26" name="TextBox 25">
            <a:extLst>
              <a:ext uri="{FF2B5EF4-FFF2-40B4-BE49-F238E27FC236}">
                <a16:creationId xmlns:a16="http://schemas.microsoft.com/office/drawing/2014/main" id="{28CB9485-921D-9615-64E1-15DA2895099C}"/>
              </a:ext>
            </a:extLst>
          </p:cNvPr>
          <p:cNvSpPr txBox="1"/>
          <p:nvPr/>
        </p:nvSpPr>
        <p:spPr>
          <a:xfrm>
            <a:off x="6753545" y="2254796"/>
            <a:ext cx="4181584" cy="1200329"/>
          </a:xfrm>
          <a:prstGeom prst="rect">
            <a:avLst/>
          </a:prstGeom>
          <a:noFill/>
        </p:spPr>
        <p:txBody>
          <a:bodyPr wrap="square" rtlCol="0">
            <a:spAutoFit/>
          </a:bodyPr>
          <a:lstStyle/>
          <a:p>
            <a:pPr algn="just"/>
            <a:r>
              <a:rPr lang="en-US" dirty="0"/>
              <a:t>User data collected from BRAINWORKS to perform an ad-hoc analysis of the Team E portfolio in comparison to the other BRAIN Teams and CRCNS.</a:t>
            </a:r>
          </a:p>
        </p:txBody>
      </p:sp>
      <p:sp>
        <p:nvSpPr>
          <p:cNvPr id="27" name="TextBox 26">
            <a:extLst>
              <a:ext uri="{FF2B5EF4-FFF2-40B4-BE49-F238E27FC236}">
                <a16:creationId xmlns:a16="http://schemas.microsoft.com/office/drawing/2014/main" id="{C0844D67-EAB5-B4F6-E1DE-43415FB7FDD7}"/>
              </a:ext>
            </a:extLst>
          </p:cNvPr>
          <p:cNvSpPr txBox="1"/>
          <p:nvPr/>
        </p:nvSpPr>
        <p:spPr>
          <a:xfrm>
            <a:off x="6753545" y="4618248"/>
            <a:ext cx="4181584" cy="1477328"/>
          </a:xfrm>
          <a:prstGeom prst="rect">
            <a:avLst/>
          </a:prstGeom>
          <a:noFill/>
        </p:spPr>
        <p:txBody>
          <a:bodyPr wrap="square" rtlCol="0">
            <a:spAutoFit/>
          </a:bodyPr>
          <a:lstStyle/>
          <a:p>
            <a:pPr algn="just"/>
            <a:r>
              <a:rPr lang="en-US" dirty="0"/>
              <a:t>Developed four tools that allow users to explore: (1) citation networks, (2) semantic knowledge graphs, (3) research topic co-occurrences and (4) information extracted from individual publications.</a:t>
            </a:r>
          </a:p>
        </p:txBody>
      </p:sp>
      <p:sp>
        <p:nvSpPr>
          <p:cNvPr id="28" name="TextBox 27">
            <a:extLst>
              <a:ext uri="{FF2B5EF4-FFF2-40B4-BE49-F238E27FC236}">
                <a16:creationId xmlns:a16="http://schemas.microsoft.com/office/drawing/2014/main" id="{65952087-D052-6E38-01FC-15060333E101}"/>
              </a:ext>
            </a:extLst>
          </p:cNvPr>
          <p:cNvSpPr txBox="1"/>
          <p:nvPr/>
        </p:nvSpPr>
        <p:spPr>
          <a:xfrm>
            <a:off x="1193816" y="4618248"/>
            <a:ext cx="4181584" cy="923330"/>
          </a:xfrm>
          <a:prstGeom prst="rect">
            <a:avLst/>
          </a:prstGeom>
          <a:noFill/>
        </p:spPr>
        <p:txBody>
          <a:bodyPr wrap="square" rtlCol="0">
            <a:spAutoFit/>
          </a:bodyPr>
          <a:lstStyle/>
          <a:p>
            <a:pPr algn="just"/>
            <a:r>
              <a:rPr lang="en-US" dirty="0"/>
              <a:t>Developed* a working definition for research “novelty” as well as preliminary algorithms to measure and predict it.</a:t>
            </a:r>
          </a:p>
        </p:txBody>
      </p:sp>
      <p:sp>
        <p:nvSpPr>
          <p:cNvPr id="29" name="TextBox 28">
            <a:extLst>
              <a:ext uri="{FF2B5EF4-FFF2-40B4-BE49-F238E27FC236}">
                <a16:creationId xmlns:a16="http://schemas.microsoft.com/office/drawing/2014/main" id="{D9C8008B-E8AC-34B9-E877-B3A09B719586}"/>
              </a:ext>
            </a:extLst>
          </p:cNvPr>
          <p:cNvSpPr txBox="1"/>
          <p:nvPr/>
        </p:nvSpPr>
        <p:spPr>
          <a:xfrm>
            <a:off x="892389" y="6301813"/>
            <a:ext cx="1300869" cy="276999"/>
          </a:xfrm>
          <a:prstGeom prst="rect">
            <a:avLst/>
          </a:prstGeom>
          <a:noFill/>
        </p:spPr>
        <p:txBody>
          <a:bodyPr wrap="none" rtlCol="0">
            <a:spAutoFit/>
          </a:bodyPr>
          <a:lstStyle/>
          <a:p>
            <a:r>
              <a:rPr lang="en-US" sz="1200" dirty="0"/>
              <a:t>* Work is ongoing</a:t>
            </a:r>
          </a:p>
        </p:txBody>
      </p:sp>
    </p:spTree>
    <p:extLst>
      <p:ext uri="{BB962C8B-B14F-4D97-AF65-F5344CB8AC3E}">
        <p14:creationId xmlns:p14="http://schemas.microsoft.com/office/powerpoint/2010/main" val="2265393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BF5C37-83F6-A67F-E4DC-FB5E120CA23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C76D3E6-A21B-0701-43F8-B9469019679A}"/>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Notable accomplishments were mostly related to operationalization and Interactivity</a:t>
            </a:r>
          </a:p>
        </p:txBody>
      </p:sp>
      <p:sp>
        <p:nvSpPr>
          <p:cNvPr id="6" name="Title 1">
            <a:extLst>
              <a:ext uri="{FF2B5EF4-FFF2-40B4-BE49-F238E27FC236}">
                <a16:creationId xmlns:a16="http://schemas.microsoft.com/office/drawing/2014/main" id="{92878AA6-2B84-1173-A3A9-5C2924C7DBE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Enhancements to Infrastructure, Data, Algorithms, and Visualizations were accomplished </a:t>
            </a:r>
            <a:endParaRPr lang="en-US" sz="1800" dirty="0">
              <a:solidFill>
                <a:schemeClr val="tx1">
                  <a:lumMod val="65000"/>
                  <a:lumOff val="35000"/>
                </a:schemeClr>
              </a:solidFill>
            </a:endParaRPr>
          </a:p>
        </p:txBody>
      </p:sp>
      <p:sp>
        <p:nvSpPr>
          <p:cNvPr id="14" name="Rounded Rectangle 13">
            <a:extLst>
              <a:ext uri="{FF2B5EF4-FFF2-40B4-BE49-F238E27FC236}">
                <a16:creationId xmlns:a16="http://schemas.microsoft.com/office/drawing/2014/main" id="{376061BF-0EE0-D378-B858-B65516A8E739}"/>
              </a:ext>
            </a:extLst>
          </p:cNvPr>
          <p:cNvSpPr/>
          <p:nvPr/>
        </p:nvSpPr>
        <p:spPr>
          <a:xfrm>
            <a:off x="938980"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590A6AF7-EF6E-FEDD-765C-46B7B1336AA2}"/>
              </a:ext>
            </a:extLst>
          </p:cNvPr>
          <p:cNvSpPr/>
          <p:nvPr/>
        </p:nvSpPr>
        <p:spPr>
          <a:xfrm>
            <a:off x="6451342" y="1606110"/>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44D62AE7-94B6-709C-00E2-B42466998055}"/>
              </a:ext>
            </a:extLst>
          </p:cNvPr>
          <p:cNvSpPr/>
          <p:nvPr/>
        </p:nvSpPr>
        <p:spPr>
          <a:xfrm>
            <a:off x="938980" y="4051362"/>
            <a:ext cx="4691257" cy="2246699"/>
          </a:xfrm>
          <a:prstGeom prst="roundRect">
            <a:avLst>
              <a:gd name="adj" fmla="val 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C4052A1-C8CE-C3F3-3DE8-ED831CB5EE6C}"/>
              </a:ext>
            </a:extLst>
          </p:cNvPr>
          <p:cNvSpPr/>
          <p:nvPr/>
        </p:nvSpPr>
        <p:spPr>
          <a:xfrm>
            <a:off x="6451342"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9C1DC0-8FF8-D81B-B7D8-0B17A6FD4B5D}"/>
              </a:ext>
            </a:extLst>
          </p:cNvPr>
          <p:cNvSpPr txBox="1"/>
          <p:nvPr/>
        </p:nvSpPr>
        <p:spPr>
          <a:xfrm>
            <a:off x="921062" y="1795746"/>
            <a:ext cx="4691257" cy="369332"/>
          </a:xfrm>
          <a:prstGeom prst="rect">
            <a:avLst/>
          </a:prstGeom>
          <a:noFill/>
        </p:spPr>
        <p:txBody>
          <a:bodyPr wrap="square" rtlCol="0">
            <a:spAutoFit/>
          </a:bodyPr>
          <a:lstStyle/>
          <a:p>
            <a:pPr algn="ctr"/>
            <a:r>
              <a:rPr lang="en-US" b="1" dirty="0"/>
              <a:t>Infrastructure</a:t>
            </a:r>
            <a:endParaRPr lang="en-US" i="1" dirty="0"/>
          </a:p>
        </p:txBody>
      </p:sp>
      <p:sp>
        <p:nvSpPr>
          <p:cNvPr id="21" name="TextBox 20">
            <a:extLst>
              <a:ext uri="{FF2B5EF4-FFF2-40B4-BE49-F238E27FC236}">
                <a16:creationId xmlns:a16="http://schemas.microsoft.com/office/drawing/2014/main" id="{F42A6618-960E-CA91-6C64-479641D57CDF}"/>
              </a:ext>
            </a:extLst>
          </p:cNvPr>
          <p:cNvSpPr txBox="1"/>
          <p:nvPr/>
        </p:nvSpPr>
        <p:spPr>
          <a:xfrm>
            <a:off x="6448558" y="4199901"/>
            <a:ext cx="4691257" cy="369332"/>
          </a:xfrm>
          <a:prstGeom prst="rect">
            <a:avLst/>
          </a:prstGeom>
          <a:noFill/>
        </p:spPr>
        <p:txBody>
          <a:bodyPr wrap="square" rtlCol="0">
            <a:spAutoFit/>
          </a:bodyPr>
          <a:lstStyle/>
          <a:p>
            <a:pPr algn="ctr"/>
            <a:r>
              <a:rPr lang="en-US" b="1" dirty="0"/>
              <a:t>Visualization</a:t>
            </a:r>
            <a:endParaRPr lang="en-US" dirty="0"/>
          </a:p>
        </p:txBody>
      </p:sp>
      <p:sp>
        <p:nvSpPr>
          <p:cNvPr id="22" name="TextBox 21">
            <a:extLst>
              <a:ext uri="{FF2B5EF4-FFF2-40B4-BE49-F238E27FC236}">
                <a16:creationId xmlns:a16="http://schemas.microsoft.com/office/drawing/2014/main" id="{6D7DCD54-5371-D324-B537-C7B1780D3EC6}"/>
              </a:ext>
            </a:extLst>
          </p:cNvPr>
          <p:cNvSpPr txBox="1"/>
          <p:nvPr/>
        </p:nvSpPr>
        <p:spPr>
          <a:xfrm>
            <a:off x="921062" y="4199901"/>
            <a:ext cx="4691257" cy="369332"/>
          </a:xfrm>
          <a:prstGeom prst="rect">
            <a:avLst/>
          </a:prstGeom>
          <a:noFill/>
        </p:spPr>
        <p:txBody>
          <a:bodyPr wrap="square" rtlCol="0">
            <a:spAutoFit/>
          </a:bodyPr>
          <a:lstStyle/>
          <a:p>
            <a:pPr algn="ctr"/>
            <a:r>
              <a:rPr lang="en-US" b="1" dirty="0"/>
              <a:t>Algorithm</a:t>
            </a:r>
            <a:endParaRPr lang="en-US" dirty="0"/>
          </a:p>
        </p:txBody>
      </p:sp>
      <p:sp>
        <p:nvSpPr>
          <p:cNvPr id="23" name="TextBox 22">
            <a:extLst>
              <a:ext uri="{FF2B5EF4-FFF2-40B4-BE49-F238E27FC236}">
                <a16:creationId xmlns:a16="http://schemas.microsoft.com/office/drawing/2014/main" id="{82C79B32-717A-2D42-9A87-D3D53192E951}"/>
              </a:ext>
            </a:extLst>
          </p:cNvPr>
          <p:cNvSpPr txBox="1"/>
          <p:nvPr/>
        </p:nvSpPr>
        <p:spPr>
          <a:xfrm>
            <a:off x="1193816" y="2254796"/>
            <a:ext cx="4181584" cy="1200329"/>
          </a:xfrm>
          <a:prstGeom prst="rect">
            <a:avLst/>
          </a:prstGeom>
          <a:noFill/>
        </p:spPr>
        <p:txBody>
          <a:bodyPr wrap="square" rtlCol="0">
            <a:spAutoFit/>
          </a:bodyPr>
          <a:lstStyle/>
          <a:p>
            <a:pPr algn="just"/>
            <a:r>
              <a:rPr lang="en-US" dirty="0"/>
              <a:t>Developed, tested and deployed a scalable, cost-effective system for the collection, storage and analysis of 40 years of publications and associated meta-data.  </a:t>
            </a:r>
          </a:p>
        </p:txBody>
      </p:sp>
      <p:sp>
        <p:nvSpPr>
          <p:cNvPr id="27" name="TextBox 26">
            <a:extLst>
              <a:ext uri="{FF2B5EF4-FFF2-40B4-BE49-F238E27FC236}">
                <a16:creationId xmlns:a16="http://schemas.microsoft.com/office/drawing/2014/main" id="{C0844D67-EAB5-B4F6-E1DE-43415FB7FDD7}"/>
              </a:ext>
            </a:extLst>
          </p:cNvPr>
          <p:cNvSpPr txBox="1"/>
          <p:nvPr/>
        </p:nvSpPr>
        <p:spPr>
          <a:xfrm>
            <a:off x="6753545" y="4618248"/>
            <a:ext cx="4181584" cy="1477328"/>
          </a:xfrm>
          <a:prstGeom prst="rect">
            <a:avLst/>
          </a:prstGeom>
          <a:noFill/>
        </p:spPr>
        <p:txBody>
          <a:bodyPr wrap="square" rtlCol="0">
            <a:spAutoFit/>
          </a:bodyPr>
          <a:lstStyle/>
          <a:p>
            <a:pPr algn="just"/>
            <a:r>
              <a:rPr lang="en-US" dirty="0"/>
              <a:t>Developed four tools that allow users to explore: (1) citation networks, (2) semantic knowledge graphs, (3) research topic co-occurrences and (4) information extracted from individual publications.</a:t>
            </a:r>
          </a:p>
        </p:txBody>
      </p:sp>
      <p:sp>
        <p:nvSpPr>
          <p:cNvPr id="28" name="TextBox 27">
            <a:extLst>
              <a:ext uri="{FF2B5EF4-FFF2-40B4-BE49-F238E27FC236}">
                <a16:creationId xmlns:a16="http://schemas.microsoft.com/office/drawing/2014/main" id="{65952087-D052-6E38-01FC-15060333E101}"/>
              </a:ext>
            </a:extLst>
          </p:cNvPr>
          <p:cNvSpPr txBox="1"/>
          <p:nvPr/>
        </p:nvSpPr>
        <p:spPr>
          <a:xfrm>
            <a:off x="1193816" y="4618248"/>
            <a:ext cx="4181584" cy="923330"/>
          </a:xfrm>
          <a:prstGeom prst="rect">
            <a:avLst/>
          </a:prstGeom>
          <a:noFill/>
        </p:spPr>
        <p:txBody>
          <a:bodyPr wrap="square" rtlCol="0">
            <a:spAutoFit/>
          </a:bodyPr>
          <a:lstStyle/>
          <a:p>
            <a:pPr algn="just"/>
            <a:r>
              <a:rPr lang="en-US" dirty="0"/>
              <a:t>Developed* a working definition for research “novelty” as well as preliminary algorithms to measure and predict it.</a:t>
            </a:r>
          </a:p>
        </p:txBody>
      </p:sp>
      <p:sp>
        <p:nvSpPr>
          <p:cNvPr id="29" name="TextBox 28">
            <a:extLst>
              <a:ext uri="{FF2B5EF4-FFF2-40B4-BE49-F238E27FC236}">
                <a16:creationId xmlns:a16="http://schemas.microsoft.com/office/drawing/2014/main" id="{D9C8008B-E8AC-34B9-E877-B3A09B719586}"/>
              </a:ext>
            </a:extLst>
          </p:cNvPr>
          <p:cNvSpPr txBox="1"/>
          <p:nvPr/>
        </p:nvSpPr>
        <p:spPr>
          <a:xfrm>
            <a:off x="892389" y="6301813"/>
            <a:ext cx="1300869" cy="276999"/>
          </a:xfrm>
          <a:prstGeom prst="rect">
            <a:avLst/>
          </a:prstGeom>
          <a:noFill/>
        </p:spPr>
        <p:txBody>
          <a:bodyPr wrap="none" rtlCol="0">
            <a:spAutoFit/>
          </a:bodyPr>
          <a:lstStyle/>
          <a:p>
            <a:r>
              <a:rPr lang="en-US" sz="1200" dirty="0"/>
              <a:t>* Work is ongoing</a:t>
            </a:r>
          </a:p>
        </p:txBody>
      </p:sp>
      <p:sp>
        <p:nvSpPr>
          <p:cNvPr id="5" name="TextBox 4">
            <a:extLst>
              <a:ext uri="{FF2B5EF4-FFF2-40B4-BE49-F238E27FC236}">
                <a16:creationId xmlns:a16="http://schemas.microsoft.com/office/drawing/2014/main" id="{21E84228-71C6-4F15-066E-AD2350B5A2A2}"/>
              </a:ext>
            </a:extLst>
          </p:cNvPr>
          <p:cNvSpPr txBox="1"/>
          <p:nvPr/>
        </p:nvSpPr>
        <p:spPr>
          <a:xfrm>
            <a:off x="6448558" y="1795746"/>
            <a:ext cx="4691257" cy="369332"/>
          </a:xfrm>
          <a:prstGeom prst="rect">
            <a:avLst/>
          </a:prstGeom>
          <a:noFill/>
        </p:spPr>
        <p:txBody>
          <a:bodyPr wrap="square" rtlCol="0">
            <a:spAutoFit/>
          </a:bodyPr>
          <a:lstStyle/>
          <a:p>
            <a:pPr algn="ctr"/>
            <a:r>
              <a:rPr lang="en-US" b="1" dirty="0"/>
              <a:t>Analysis</a:t>
            </a:r>
            <a:endParaRPr lang="en-US" dirty="0"/>
          </a:p>
        </p:txBody>
      </p:sp>
      <p:sp>
        <p:nvSpPr>
          <p:cNvPr id="7" name="TextBox 6">
            <a:extLst>
              <a:ext uri="{FF2B5EF4-FFF2-40B4-BE49-F238E27FC236}">
                <a16:creationId xmlns:a16="http://schemas.microsoft.com/office/drawing/2014/main" id="{F186CC55-59E8-A34C-FE2F-8FEF394AA730}"/>
              </a:ext>
            </a:extLst>
          </p:cNvPr>
          <p:cNvSpPr txBox="1"/>
          <p:nvPr/>
        </p:nvSpPr>
        <p:spPr>
          <a:xfrm>
            <a:off x="6753545" y="2254796"/>
            <a:ext cx="4181584" cy="1200329"/>
          </a:xfrm>
          <a:prstGeom prst="rect">
            <a:avLst/>
          </a:prstGeom>
          <a:noFill/>
        </p:spPr>
        <p:txBody>
          <a:bodyPr wrap="square" rtlCol="0">
            <a:spAutoFit/>
          </a:bodyPr>
          <a:lstStyle/>
          <a:p>
            <a:pPr algn="just"/>
            <a:r>
              <a:rPr lang="en-US" dirty="0"/>
              <a:t>User data collected from BRAINWORKS to perform an ad-hoc analysis of the Team E portfolio in comparison to the other BRAIN Teams and CRCNS.</a:t>
            </a:r>
          </a:p>
        </p:txBody>
      </p:sp>
    </p:spTree>
    <p:extLst>
      <p:ext uri="{BB962C8B-B14F-4D97-AF65-F5344CB8AC3E}">
        <p14:creationId xmlns:p14="http://schemas.microsoft.com/office/powerpoint/2010/main" val="3260279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36875E4-B1AD-A9D3-A338-E8F3133AF97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7BD8A88-9248-D9EC-59B7-ECE790ACDDA2}"/>
              </a:ext>
            </a:extLst>
          </p:cNvPr>
          <p:cNvSpPr>
            <a:spLocks noGrp="1"/>
          </p:cNvSpPr>
          <p:nvPr>
            <p:ph type="title"/>
          </p:nvPr>
        </p:nvSpPr>
        <p:spPr>
          <a:xfrm>
            <a:off x="838200" y="541310"/>
            <a:ext cx="10515600" cy="619137"/>
          </a:xfrm>
        </p:spPr>
        <p:txBody>
          <a:bodyPr>
            <a:noAutofit/>
          </a:bodyPr>
          <a:lstStyle/>
          <a:p>
            <a:r>
              <a:rPr lang="en-US" sz="2400" dirty="0"/>
              <a:t>We would like BRAINWORKS to help us identify and predict scientific breakthroughs </a:t>
            </a:r>
          </a:p>
        </p:txBody>
      </p:sp>
      <p:sp>
        <p:nvSpPr>
          <p:cNvPr id="9" name="Title 1">
            <a:extLst>
              <a:ext uri="{FF2B5EF4-FFF2-40B4-BE49-F238E27FC236}">
                <a16:creationId xmlns:a16="http://schemas.microsoft.com/office/drawing/2014/main" id="{A2DC9680-B5A5-C388-1A64-4F2A188405C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This would allow us to filter semantic triples by their importance, and create more sparse graphs.</a:t>
            </a:r>
          </a:p>
        </p:txBody>
      </p:sp>
      <p:sp>
        <p:nvSpPr>
          <p:cNvPr id="2" name="Oval 1">
            <a:extLst>
              <a:ext uri="{FF2B5EF4-FFF2-40B4-BE49-F238E27FC236}">
                <a16:creationId xmlns:a16="http://schemas.microsoft.com/office/drawing/2014/main" id="{0DF67678-F694-0A09-2F6C-F82077082C07}"/>
              </a:ext>
            </a:extLst>
          </p:cNvPr>
          <p:cNvSpPr/>
          <p:nvPr/>
        </p:nvSpPr>
        <p:spPr>
          <a:xfrm>
            <a:off x="2820113" y="2709017"/>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E05430D8-BAE7-47A9-DB02-63E484044226}"/>
              </a:ext>
            </a:extLst>
          </p:cNvPr>
          <p:cNvSpPr/>
          <p:nvPr/>
        </p:nvSpPr>
        <p:spPr>
          <a:xfrm>
            <a:off x="2854296" y="3146989"/>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460A6F34-902C-B16E-777A-0547E8D6131F}"/>
              </a:ext>
            </a:extLst>
          </p:cNvPr>
          <p:cNvSpPr/>
          <p:nvPr/>
        </p:nvSpPr>
        <p:spPr>
          <a:xfrm>
            <a:off x="3357073" y="2824386"/>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B08E9DFF-7DFA-48B3-4ABD-9301BC5A7BB2}"/>
              </a:ext>
            </a:extLst>
          </p:cNvPr>
          <p:cNvSpPr/>
          <p:nvPr/>
        </p:nvSpPr>
        <p:spPr>
          <a:xfrm>
            <a:off x="3201824" y="2179168"/>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6BB6F7D-DF5A-862B-70D5-389AE968686D}"/>
              </a:ext>
            </a:extLst>
          </p:cNvPr>
          <p:cNvSpPr/>
          <p:nvPr/>
        </p:nvSpPr>
        <p:spPr>
          <a:xfrm>
            <a:off x="4576273" y="3033757"/>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3F2C24D-C831-6538-3115-08484DAE1A6E}"/>
              </a:ext>
            </a:extLst>
          </p:cNvPr>
          <p:cNvSpPr/>
          <p:nvPr/>
        </p:nvSpPr>
        <p:spPr>
          <a:xfrm>
            <a:off x="4738643" y="2120790"/>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18BAFD9-EF32-B30F-347F-987FE2D36DA3}"/>
              </a:ext>
            </a:extLst>
          </p:cNvPr>
          <p:cNvSpPr/>
          <p:nvPr/>
        </p:nvSpPr>
        <p:spPr>
          <a:xfrm>
            <a:off x="5016380" y="2546647"/>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98509BA-3157-181A-F59E-E72499258869}"/>
              </a:ext>
            </a:extLst>
          </p:cNvPr>
          <p:cNvSpPr/>
          <p:nvPr/>
        </p:nvSpPr>
        <p:spPr>
          <a:xfrm>
            <a:off x="5178750" y="3050849"/>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A9582E0-6626-1967-01B8-BE3CD451CE79}"/>
              </a:ext>
            </a:extLst>
          </p:cNvPr>
          <p:cNvSpPr/>
          <p:nvPr/>
        </p:nvSpPr>
        <p:spPr>
          <a:xfrm>
            <a:off x="3194703" y="4296418"/>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1CDA3D76-617A-203E-2F44-FB2AC6916885}"/>
              </a:ext>
            </a:extLst>
          </p:cNvPr>
          <p:cNvSpPr/>
          <p:nvPr/>
        </p:nvSpPr>
        <p:spPr>
          <a:xfrm>
            <a:off x="3681813" y="3973815"/>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E3BAE481-01BA-F6C0-7E5E-917752C96556}"/>
              </a:ext>
            </a:extLst>
          </p:cNvPr>
          <p:cNvSpPr/>
          <p:nvPr/>
        </p:nvSpPr>
        <p:spPr>
          <a:xfrm>
            <a:off x="3681813" y="4456671"/>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B4A7028-6DBB-B166-875F-611639D0915B}"/>
              </a:ext>
            </a:extLst>
          </p:cNvPr>
          <p:cNvSpPr/>
          <p:nvPr/>
        </p:nvSpPr>
        <p:spPr>
          <a:xfrm>
            <a:off x="3275888" y="4768631"/>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FAD26D8-307E-B2A8-5F21-E755FC743916}"/>
              </a:ext>
            </a:extLst>
          </p:cNvPr>
          <p:cNvSpPr/>
          <p:nvPr/>
        </p:nvSpPr>
        <p:spPr>
          <a:xfrm>
            <a:off x="4087738" y="4220276"/>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8569A59-BA8B-FA87-C5C7-08273B28B6AE}"/>
              </a:ext>
            </a:extLst>
          </p:cNvPr>
          <p:cNvSpPr/>
          <p:nvPr/>
        </p:nvSpPr>
        <p:spPr>
          <a:xfrm>
            <a:off x="6017664" y="4220276"/>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5FF7C97-B054-9320-22AA-BC2913FD45A7}"/>
              </a:ext>
            </a:extLst>
          </p:cNvPr>
          <p:cNvSpPr/>
          <p:nvPr/>
        </p:nvSpPr>
        <p:spPr>
          <a:xfrm>
            <a:off x="3925368" y="4801469"/>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772634C-7C02-DEAE-6F79-BF2EA96099C7}"/>
              </a:ext>
            </a:extLst>
          </p:cNvPr>
          <p:cNvSpPr/>
          <p:nvPr/>
        </p:nvSpPr>
        <p:spPr>
          <a:xfrm>
            <a:off x="6444953" y="4290067"/>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01E73E1-EA9B-11D4-C0A4-5D1B92E99E52}"/>
              </a:ext>
            </a:extLst>
          </p:cNvPr>
          <p:cNvSpPr/>
          <p:nvPr/>
        </p:nvSpPr>
        <p:spPr>
          <a:xfrm>
            <a:off x="6342404" y="3837069"/>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BD2DF7C-A1FB-3734-8EF1-D9303B675323}"/>
              </a:ext>
            </a:extLst>
          </p:cNvPr>
          <p:cNvSpPr/>
          <p:nvPr/>
        </p:nvSpPr>
        <p:spPr>
          <a:xfrm>
            <a:off x="6730121" y="3384142"/>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B01945D3-EC48-CED8-E2BC-35D7A4F5DFAA}"/>
              </a:ext>
            </a:extLst>
          </p:cNvPr>
          <p:cNvSpPr/>
          <p:nvPr/>
        </p:nvSpPr>
        <p:spPr>
          <a:xfrm>
            <a:off x="6892491" y="3837069"/>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DCFEFFD-C5AB-4793-30CC-70894A087372}"/>
              </a:ext>
            </a:extLst>
          </p:cNvPr>
          <p:cNvSpPr/>
          <p:nvPr/>
        </p:nvSpPr>
        <p:spPr>
          <a:xfrm>
            <a:off x="8085749" y="2120790"/>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F67D60F8-4B1E-E82F-090E-1A09491F4023}"/>
              </a:ext>
            </a:extLst>
          </p:cNvPr>
          <p:cNvSpPr/>
          <p:nvPr/>
        </p:nvSpPr>
        <p:spPr>
          <a:xfrm>
            <a:off x="9528564" y="5195852"/>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D5D295B-FBAD-D63A-62C0-0A9A46D4E3C7}"/>
              </a:ext>
            </a:extLst>
          </p:cNvPr>
          <p:cNvSpPr/>
          <p:nvPr/>
        </p:nvSpPr>
        <p:spPr>
          <a:xfrm>
            <a:off x="9450228" y="3811445"/>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56EB6880-960B-68FD-D83B-B54B7ACF5629}"/>
              </a:ext>
            </a:extLst>
          </p:cNvPr>
          <p:cNvSpPr/>
          <p:nvPr/>
        </p:nvSpPr>
        <p:spPr>
          <a:xfrm>
            <a:off x="6408232" y="5706487"/>
            <a:ext cx="324740" cy="324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252E49CA-D892-A5FA-9F40-7096D2238C90}"/>
              </a:ext>
            </a:extLst>
          </p:cNvPr>
          <p:cNvCxnSpPr>
            <a:stCxn id="19" idx="6"/>
            <a:endCxn id="33" idx="2"/>
          </p:cNvCxnSpPr>
          <p:nvPr/>
        </p:nvCxnSpPr>
        <p:spPr>
          <a:xfrm>
            <a:off x="4250108" y="4963839"/>
            <a:ext cx="2158124" cy="905018"/>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2769D42-4B97-6959-9D38-8426390C26A3}"/>
              </a:ext>
            </a:extLst>
          </p:cNvPr>
          <p:cNvCxnSpPr>
            <a:cxnSpLocks/>
            <a:stCxn id="17" idx="5"/>
            <a:endCxn id="18" idx="2"/>
          </p:cNvCxnSpPr>
          <p:nvPr/>
        </p:nvCxnSpPr>
        <p:spPr>
          <a:xfrm flipV="1">
            <a:off x="4364921" y="4382646"/>
            <a:ext cx="1652743" cy="114813"/>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CE25198-0485-4B20-15A3-CD795BBE1498}"/>
              </a:ext>
            </a:extLst>
          </p:cNvPr>
          <p:cNvCxnSpPr>
            <a:cxnSpLocks/>
            <a:stCxn id="19" idx="0"/>
            <a:endCxn id="17" idx="4"/>
          </p:cNvCxnSpPr>
          <p:nvPr/>
        </p:nvCxnSpPr>
        <p:spPr>
          <a:xfrm flipV="1">
            <a:off x="4087738" y="4545016"/>
            <a:ext cx="162370" cy="256453"/>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D37A9FB-24CD-EC0D-6A37-E6F22E7C123E}"/>
              </a:ext>
            </a:extLst>
          </p:cNvPr>
          <p:cNvCxnSpPr>
            <a:cxnSpLocks/>
            <a:stCxn id="15" idx="0"/>
            <a:endCxn id="14" idx="4"/>
          </p:cNvCxnSpPr>
          <p:nvPr/>
        </p:nvCxnSpPr>
        <p:spPr>
          <a:xfrm flipV="1">
            <a:off x="3844183" y="4298555"/>
            <a:ext cx="0" cy="158116"/>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C8B2F0A2-8736-9025-613B-D633D013C1BC}"/>
              </a:ext>
            </a:extLst>
          </p:cNvPr>
          <p:cNvCxnSpPr>
            <a:cxnSpLocks/>
            <a:stCxn id="14" idx="0"/>
            <a:endCxn id="4" idx="4"/>
          </p:cNvCxnSpPr>
          <p:nvPr/>
        </p:nvCxnSpPr>
        <p:spPr>
          <a:xfrm flipH="1" flipV="1">
            <a:off x="3519443" y="3149126"/>
            <a:ext cx="324740" cy="824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A390C47-8311-DB71-A4E7-EA7FE2A4E653}"/>
              </a:ext>
            </a:extLst>
          </p:cNvPr>
          <p:cNvCxnSpPr>
            <a:cxnSpLocks/>
            <a:stCxn id="17" idx="0"/>
            <a:endCxn id="4" idx="6"/>
          </p:cNvCxnSpPr>
          <p:nvPr/>
        </p:nvCxnSpPr>
        <p:spPr>
          <a:xfrm flipH="1" flipV="1">
            <a:off x="3681813" y="2986756"/>
            <a:ext cx="568295" cy="123352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D1421F3A-E21D-E1E6-243C-4CE13A9F63A9}"/>
              </a:ext>
            </a:extLst>
          </p:cNvPr>
          <p:cNvCxnSpPr>
            <a:cxnSpLocks/>
            <a:stCxn id="14" idx="1"/>
            <a:endCxn id="3" idx="4"/>
          </p:cNvCxnSpPr>
          <p:nvPr/>
        </p:nvCxnSpPr>
        <p:spPr>
          <a:xfrm flipH="1" flipV="1">
            <a:off x="3016666" y="3471729"/>
            <a:ext cx="712704" cy="549643"/>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5AA05EB-51AE-ED10-A563-9EC8D0BBED44}"/>
              </a:ext>
            </a:extLst>
          </p:cNvPr>
          <p:cNvCxnSpPr>
            <a:cxnSpLocks/>
            <a:stCxn id="3" idx="4"/>
            <a:endCxn id="13" idx="0"/>
          </p:cNvCxnSpPr>
          <p:nvPr/>
        </p:nvCxnSpPr>
        <p:spPr>
          <a:xfrm>
            <a:off x="3016666" y="3471729"/>
            <a:ext cx="340407" cy="824689"/>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88FCFD1-9067-EBB3-AC52-4218F003DC89}"/>
              </a:ext>
            </a:extLst>
          </p:cNvPr>
          <p:cNvCxnSpPr>
            <a:cxnSpLocks/>
            <a:stCxn id="7" idx="4"/>
            <a:endCxn id="18" idx="1"/>
          </p:cNvCxnSpPr>
          <p:nvPr/>
        </p:nvCxnSpPr>
        <p:spPr>
          <a:xfrm>
            <a:off x="4738643" y="3358497"/>
            <a:ext cx="1326578" cy="909336"/>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EEA67AD-0537-5144-E1CF-C76C74235779}"/>
              </a:ext>
            </a:extLst>
          </p:cNvPr>
          <p:cNvCxnSpPr>
            <a:cxnSpLocks/>
            <a:stCxn id="17" idx="7"/>
            <a:endCxn id="7" idx="4"/>
          </p:cNvCxnSpPr>
          <p:nvPr/>
        </p:nvCxnSpPr>
        <p:spPr>
          <a:xfrm flipV="1">
            <a:off x="4364921" y="3358497"/>
            <a:ext cx="373722" cy="909336"/>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F859697-12C5-9EA7-A259-971BB3FEF14F}"/>
              </a:ext>
            </a:extLst>
          </p:cNvPr>
          <p:cNvCxnSpPr>
            <a:cxnSpLocks/>
            <a:stCxn id="5" idx="6"/>
            <a:endCxn id="7" idx="1"/>
          </p:cNvCxnSpPr>
          <p:nvPr/>
        </p:nvCxnSpPr>
        <p:spPr>
          <a:xfrm>
            <a:off x="3526564" y="2341538"/>
            <a:ext cx="1097266" cy="739776"/>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A8B28AC-5658-70F7-58A3-A56A149D42AC}"/>
              </a:ext>
            </a:extLst>
          </p:cNvPr>
          <p:cNvCxnSpPr>
            <a:cxnSpLocks/>
            <a:stCxn id="4" idx="6"/>
            <a:endCxn id="10" idx="3"/>
          </p:cNvCxnSpPr>
          <p:nvPr/>
        </p:nvCxnSpPr>
        <p:spPr>
          <a:xfrm flipV="1">
            <a:off x="3681813" y="2397973"/>
            <a:ext cx="1104387" cy="588783"/>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E897FD26-8AAB-F750-21CE-A256615167B5}"/>
              </a:ext>
            </a:extLst>
          </p:cNvPr>
          <p:cNvCxnSpPr>
            <a:cxnSpLocks/>
            <a:stCxn id="11" idx="6"/>
            <a:endCxn id="24" idx="2"/>
          </p:cNvCxnSpPr>
          <p:nvPr/>
        </p:nvCxnSpPr>
        <p:spPr>
          <a:xfrm flipV="1">
            <a:off x="5341120" y="2283160"/>
            <a:ext cx="2744629" cy="425857"/>
          </a:xfrm>
          <a:prstGeom prst="line">
            <a:avLst/>
          </a:prstGeom>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86A18FAD-846F-C3A4-3351-1EEBE3B3CF29}"/>
              </a:ext>
            </a:extLst>
          </p:cNvPr>
          <p:cNvCxnSpPr>
            <a:cxnSpLocks/>
            <a:stCxn id="12" idx="6"/>
            <a:endCxn id="22" idx="2"/>
          </p:cNvCxnSpPr>
          <p:nvPr/>
        </p:nvCxnSpPr>
        <p:spPr>
          <a:xfrm>
            <a:off x="5503490" y="3213219"/>
            <a:ext cx="1226631" cy="333293"/>
          </a:xfrm>
          <a:prstGeom prst="line">
            <a:avLst/>
          </a:prstGeom>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B438D1E4-8320-6609-BCF5-3FE4E24B30FD}"/>
              </a:ext>
            </a:extLst>
          </p:cNvPr>
          <p:cNvCxnSpPr>
            <a:cxnSpLocks/>
            <a:stCxn id="23" idx="6"/>
            <a:endCxn id="26" idx="2"/>
          </p:cNvCxnSpPr>
          <p:nvPr/>
        </p:nvCxnSpPr>
        <p:spPr>
          <a:xfrm flipV="1">
            <a:off x="7217231" y="3973815"/>
            <a:ext cx="2232997" cy="25624"/>
          </a:xfrm>
          <a:prstGeom prst="line">
            <a:avLst/>
          </a:prstGeom>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C3E1E83-9735-DAE2-04E0-936DECDD2D44}"/>
              </a:ext>
            </a:extLst>
          </p:cNvPr>
          <p:cNvCxnSpPr>
            <a:cxnSpLocks/>
            <a:stCxn id="21" idx="5"/>
            <a:endCxn id="25" idx="2"/>
          </p:cNvCxnSpPr>
          <p:nvPr/>
        </p:nvCxnSpPr>
        <p:spPr>
          <a:xfrm>
            <a:off x="6619587" y="4114252"/>
            <a:ext cx="2908977" cy="12439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2703049-FFC3-8BDB-E833-1E2A9540B77F}"/>
              </a:ext>
            </a:extLst>
          </p:cNvPr>
          <p:cNvCxnSpPr>
            <a:cxnSpLocks/>
            <a:stCxn id="33" idx="0"/>
            <a:endCxn id="18" idx="4"/>
          </p:cNvCxnSpPr>
          <p:nvPr/>
        </p:nvCxnSpPr>
        <p:spPr>
          <a:xfrm flipH="1" flipV="1">
            <a:off x="6180034" y="4545016"/>
            <a:ext cx="390568" cy="11614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F2595B-1FED-E170-FD39-01B3A5EB94C9}"/>
              </a:ext>
            </a:extLst>
          </p:cNvPr>
          <p:cNvCxnSpPr>
            <a:cxnSpLocks/>
            <a:stCxn id="21" idx="4"/>
            <a:endCxn id="20" idx="4"/>
          </p:cNvCxnSpPr>
          <p:nvPr/>
        </p:nvCxnSpPr>
        <p:spPr>
          <a:xfrm>
            <a:off x="6504774" y="4161809"/>
            <a:ext cx="102549" cy="45299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5EF9F3B-1E27-E209-AC86-2EA03B794474}"/>
              </a:ext>
            </a:extLst>
          </p:cNvPr>
          <p:cNvCxnSpPr>
            <a:cxnSpLocks/>
            <a:stCxn id="11" idx="3"/>
          </p:cNvCxnSpPr>
          <p:nvPr/>
        </p:nvCxnSpPr>
        <p:spPr>
          <a:xfrm flipH="1">
            <a:off x="4738643" y="2823830"/>
            <a:ext cx="325294" cy="32315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995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36875E4-B1AD-A9D3-A338-E8F3133AF97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7BD8A88-9248-D9EC-59B7-ECE790ACDDA2}"/>
              </a:ext>
            </a:extLst>
          </p:cNvPr>
          <p:cNvSpPr>
            <a:spLocks noGrp="1"/>
          </p:cNvSpPr>
          <p:nvPr>
            <p:ph type="title"/>
          </p:nvPr>
        </p:nvSpPr>
        <p:spPr>
          <a:xfrm>
            <a:off x="838200" y="541310"/>
            <a:ext cx="10515600" cy="619137"/>
          </a:xfrm>
        </p:spPr>
        <p:txBody>
          <a:bodyPr>
            <a:noAutofit/>
          </a:bodyPr>
          <a:lstStyle/>
          <a:p>
            <a:r>
              <a:rPr lang="en-US" sz="2400" dirty="0"/>
              <a:t>We would like BRAINWORKS to help us identify and predict scientific breakthroughs </a:t>
            </a:r>
          </a:p>
        </p:txBody>
      </p:sp>
      <p:sp>
        <p:nvSpPr>
          <p:cNvPr id="9" name="Title 1">
            <a:extLst>
              <a:ext uri="{FF2B5EF4-FFF2-40B4-BE49-F238E27FC236}">
                <a16:creationId xmlns:a16="http://schemas.microsoft.com/office/drawing/2014/main" id="{A2DC9680-B5A5-C388-1A64-4F2A188405C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This would allow us to filter semantic triples by their importance, and create more sparse graphs.</a:t>
            </a:r>
          </a:p>
        </p:txBody>
      </p:sp>
      <p:sp>
        <p:nvSpPr>
          <p:cNvPr id="2" name="Oval 1">
            <a:extLst>
              <a:ext uri="{FF2B5EF4-FFF2-40B4-BE49-F238E27FC236}">
                <a16:creationId xmlns:a16="http://schemas.microsoft.com/office/drawing/2014/main" id="{0DF67678-F694-0A09-2F6C-F82077082C07}"/>
              </a:ext>
            </a:extLst>
          </p:cNvPr>
          <p:cNvSpPr/>
          <p:nvPr/>
        </p:nvSpPr>
        <p:spPr>
          <a:xfrm>
            <a:off x="2820113" y="2709017"/>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E05430D8-BAE7-47A9-DB02-63E484044226}"/>
              </a:ext>
            </a:extLst>
          </p:cNvPr>
          <p:cNvSpPr/>
          <p:nvPr/>
        </p:nvSpPr>
        <p:spPr>
          <a:xfrm>
            <a:off x="2854296" y="3146989"/>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460A6F34-902C-B16E-777A-0547E8D6131F}"/>
              </a:ext>
            </a:extLst>
          </p:cNvPr>
          <p:cNvSpPr/>
          <p:nvPr/>
        </p:nvSpPr>
        <p:spPr>
          <a:xfrm>
            <a:off x="3357073" y="2824386"/>
            <a:ext cx="324740" cy="32474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B08E9DFF-7DFA-48B3-4ABD-9301BC5A7BB2}"/>
              </a:ext>
            </a:extLst>
          </p:cNvPr>
          <p:cNvSpPr/>
          <p:nvPr/>
        </p:nvSpPr>
        <p:spPr>
          <a:xfrm>
            <a:off x="3201824" y="2179168"/>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B3F2C24D-C831-6538-3115-08484DAE1A6E}"/>
              </a:ext>
            </a:extLst>
          </p:cNvPr>
          <p:cNvSpPr/>
          <p:nvPr/>
        </p:nvSpPr>
        <p:spPr>
          <a:xfrm>
            <a:off x="4738643" y="2120790"/>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18BAFD9-EF32-B30F-347F-987FE2D36DA3}"/>
              </a:ext>
            </a:extLst>
          </p:cNvPr>
          <p:cNvSpPr/>
          <p:nvPr/>
        </p:nvSpPr>
        <p:spPr>
          <a:xfrm>
            <a:off x="5016380" y="2546647"/>
            <a:ext cx="324740" cy="32474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98509BA-3157-181A-F59E-E72499258869}"/>
              </a:ext>
            </a:extLst>
          </p:cNvPr>
          <p:cNvSpPr/>
          <p:nvPr/>
        </p:nvSpPr>
        <p:spPr>
          <a:xfrm>
            <a:off x="5178750" y="3050849"/>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AA9582E0-6626-1967-01B8-BE3CD451CE79}"/>
              </a:ext>
            </a:extLst>
          </p:cNvPr>
          <p:cNvSpPr/>
          <p:nvPr/>
        </p:nvSpPr>
        <p:spPr>
          <a:xfrm>
            <a:off x="3194703" y="4296418"/>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1CDA3D76-617A-203E-2F44-FB2AC6916885}"/>
              </a:ext>
            </a:extLst>
          </p:cNvPr>
          <p:cNvSpPr/>
          <p:nvPr/>
        </p:nvSpPr>
        <p:spPr>
          <a:xfrm>
            <a:off x="3681813" y="3973815"/>
            <a:ext cx="324740" cy="32474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E3BAE481-01BA-F6C0-7E5E-917752C96556}"/>
              </a:ext>
            </a:extLst>
          </p:cNvPr>
          <p:cNvSpPr/>
          <p:nvPr/>
        </p:nvSpPr>
        <p:spPr>
          <a:xfrm>
            <a:off x="3681813" y="4456671"/>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B4A7028-6DBB-B166-875F-611639D0915B}"/>
              </a:ext>
            </a:extLst>
          </p:cNvPr>
          <p:cNvSpPr/>
          <p:nvPr/>
        </p:nvSpPr>
        <p:spPr>
          <a:xfrm>
            <a:off x="3275888" y="4768631"/>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FAD26D8-307E-B2A8-5F21-E755FC743916}"/>
              </a:ext>
            </a:extLst>
          </p:cNvPr>
          <p:cNvSpPr/>
          <p:nvPr/>
        </p:nvSpPr>
        <p:spPr>
          <a:xfrm>
            <a:off x="4087738" y="4220276"/>
            <a:ext cx="324740" cy="32474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8569A59-BA8B-FA87-C5C7-08273B28B6AE}"/>
              </a:ext>
            </a:extLst>
          </p:cNvPr>
          <p:cNvSpPr/>
          <p:nvPr/>
        </p:nvSpPr>
        <p:spPr>
          <a:xfrm>
            <a:off x="6017664" y="4220276"/>
            <a:ext cx="324740" cy="32474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A5FF7C97-B054-9320-22AA-BC2913FD45A7}"/>
              </a:ext>
            </a:extLst>
          </p:cNvPr>
          <p:cNvSpPr/>
          <p:nvPr/>
        </p:nvSpPr>
        <p:spPr>
          <a:xfrm>
            <a:off x="3925368" y="4801469"/>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01E73E1-EA9B-11D4-C0A4-5D1B92E99E52}"/>
              </a:ext>
            </a:extLst>
          </p:cNvPr>
          <p:cNvSpPr/>
          <p:nvPr/>
        </p:nvSpPr>
        <p:spPr>
          <a:xfrm>
            <a:off x="6342404" y="3837069"/>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BD2DF7C-A1FB-3734-8EF1-D9303B675323}"/>
              </a:ext>
            </a:extLst>
          </p:cNvPr>
          <p:cNvSpPr/>
          <p:nvPr/>
        </p:nvSpPr>
        <p:spPr>
          <a:xfrm>
            <a:off x="6730121" y="3384142"/>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B01945D3-EC48-CED8-E2BC-35D7A4F5DFAA}"/>
              </a:ext>
            </a:extLst>
          </p:cNvPr>
          <p:cNvSpPr/>
          <p:nvPr/>
        </p:nvSpPr>
        <p:spPr>
          <a:xfrm>
            <a:off x="6892491" y="3837069"/>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DCFEFFD-C5AB-4793-30CC-70894A087372}"/>
              </a:ext>
            </a:extLst>
          </p:cNvPr>
          <p:cNvSpPr/>
          <p:nvPr/>
        </p:nvSpPr>
        <p:spPr>
          <a:xfrm>
            <a:off x="8085749" y="2120790"/>
            <a:ext cx="324740" cy="32474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F67D60F8-4B1E-E82F-090E-1A09491F4023}"/>
              </a:ext>
            </a:extLst>
          </p:cNvPr>
          <p:cNvSpPr/>
          <p:nvPr/>
        </p:nvSpPr>
        <p:spPr>
          <a:xfrm>
            <a:off x="9528564" y="5195852"/>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9D5D295B-FBAD-D63A-62C0-0A9A46D4E3C7}"/>
              </a:ext>
            </a:extLst>
          </p:cNvPr>
          <p:cNvSpPr/>
          <p:nvPr/>
        </p:nvSpPr>
        <p:spPr>
          <a:xfrm>
            <a:off x="9450228" y="3811445"/>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56EB6880-960B-68FD-D83B-B54B7ACF5629}"/>
              </a:ext>
            </a:extLst>
          </p:cNvPr>
          <p:cNvSpPr/>
          <p:nvPr/>
        </p:nvSpPr>
        <p:spPr>
          <a:xfrm>
            <a:off x="6408232" y="5706487"/>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252E49CA-D892-A5FA-9F40-7096D2238C90}"/>
              </a:ext>
            </a:extLst>
          </p:cNvPr>
          <p:cNvCxnSpPr>
            <a:stCxn id="19" idx="6"/>
            <a:endCxn id="33" idx="2"/>
          </p:cNvCxnSpPr>
          <p:nvPr/>
        </p:nvCxnSpPr>
        <p:spPr>
          <a:xfrm>
            <a:off x="4250108" y="4963839"/>
            <a:ext cx="2158124" cy="90501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2769D42-4B97-6959-9D38-8426390C26A3}"/>
              </a:ext>
            </a:extLst>
          </p:cNvPr>
          <p:cNvCxnSpPr>
            <a:cxnSpLocks/>
            <a:stCxn id="17" idx="5"/>
            <a:endCxn id="18" idx="2"/>
          </p:cNvCxnSpPr>
          <p:nvPr/>
        </p:nvCxnSpPr>
        <p:spPr>
          <a:xfrm flipV="1">
            <a:off x="4364921" y="4382646"/>
            <a:ext cx="1652743" cy="114813"/>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CE25198-0485-4B20-15A3-CD795BBE1498}"/>
              </a:ext>
            </a:extLst>
          </p:cNvPr>
          <p:cNvCxnSpPr>
            <a:cxnSpLocks/>
            <a:stCxn id="19" idx="0"/>
            <a:endCxn id="17" idx="4"/>
          </p:cNvCxnSpPr>
          <p:nvPr/>
        </p:nvCxnSpPr>
        <p:spPr>
          <a:xfrm flipV="1">
            <a:off x="4087738" y="4545016"/>
            <a:ext cx="162370" cy="25645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2D37A9FB-24CD-EC0D-6A37-E6F22E7C123E}"/>
              </a:ext>
            </a:extLst>
          </p:cNvPr>
          <p:cNvCxnSpPr>
            <a:cxnSpLocks/>
            <a:stCxn id="15" idx="0"/>
            <a:endCxn id="14" idx="4"/>
          </p:cNvCxnSpPr>
          <p:nvPr/>
        </p:nvCxnSpPr>
        <p:spPr>
          <a:xfrm flipV="1">
            <a:off x="3844183" y="4298555"/>
            <a:ext cx="0" cy="15811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C8B2F0A2-8736-9025-613B-D633D013C1BC}"/>
              </a:ext>
            </a:extLst>
          </p:cNvPr>
          <p:cNvCxnSpPr>
            <a:cxnSpLocks/>
            <a:stCxn id="14" idx="0"/>
            <a:endCxn id="4" idx="4"/>
          </p:cNvCxnSpPr>
          <p:nvPr/>
        </p:nvCxnSpPr>
        <p:spPr>
          <a:xfrm flipH="1" flipV="1">
            <a:off x="3519443" y="3149126"/>
            <a:ext cx="324740" cy="824689"/>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9A390C47-8311-DB71-A4E7-EA7FE2A4E653}"/>
              </a:ext>
            </a:extLst>
          </p:cNvPr>
          <p:cNvCxnSpPr>
            <a:cxnSpLocks/>
            <a:stCxn id="17" idx="0"/>
            <a:endCxn id="4" idx="6"/>
          </p:cNvCxnSpPr>
          <p:nvPr/>
        </p:nvCxnSpPr>
        <p:spPr>
          <a:xfrm flipH="1" flipV="1">
            <a:off x="3681813" y="2986756"/>
            <a:ext cx="568295" cy="1233520"/>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D1421F3A-E21D-E1E6-243C-4CE13A9F63A9}"/>
              </a:ext>
            </a:extLst>
          </p:cNvPr>
          <p:cNvCxnSpPr>
            <a:cxnSpLocks/>
            <a:stCxn id="14" idx="1"/>
            <a:endCxn id="3" idx="4"/>
          </p:cNvCxnSpPr>
          <p:nvPr/>
        </p:nvCxnSpPr>
        <p:spPr>
          <a:xfrm flipH="1" flipV="1">
            <a:off x="3016666" y="3471729"/>
            <a:ext cx="712704" cy="54964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5AA05EB-51AE-ED10-A563-9EC8D0BBED44}"/>
              </a:ext>
            </a:extLst>
          </p:cNvPr>
          <p:cNvCxnSpPr>
            <a:cxnSpLocks/>
            <a:stCxn id="3" idx="4"/>
            <a:endCxn id="13" idx="0"/>
          </p:cNvCxnSpPr>
          <p:nvPr/>
        </p:nvCxnSpPr>
        <p:spPr>
          <a:xfrm>
            <a:off x="3016666" y="3471729"/>
            <a:ext cx="340407" cy="824689"/>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F88FCFD1-9067-EBB3-AC52-4218F003DC89}"/>
              </a:ext>
            </a:extLst>
          </p:cNvPr>
          <p:cNvCxnSpPr>
            <a:cxnSpLocks/>
            <a:endCxn id="18" idx="1"/>
          </p:cNvCxnSpPr>
          <p:nvPr/>
        </p:nvCxnSpPr>
        <p:spPr>
          <a:xfrm>
            <a:off x="4738643" y="3358497"/>
            <a:ext cx="1326578" cy="909336"/>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EEA67AD-0537-5144-E1CF-C76C74235779}"/>
              </a:ext>
            </a:extLst>
          </p:cNvPr>
          <p:cNvCxnSpPr>
            <a:cxnSpLocks/>
            <a:stCxn id="17" idx="7"/>
          </p:cNvCxnSpPr>
          <p:nvPr/>
        </p:nvCxnSpPr>
        <p:spPr>
          <a:xfrm flipV="1">
            <a:off x="4364921" y="3358497"/>
            <a:ext cx="373722" cy="909336"/>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F859697-12C5-9EA7-A259-971BB3FEF14F}"/>
              </a:ext>
            </a:extLst>
          </p:cNvPr>
          <p:cNvCxnSpPr>
            <a:cxnSpLocks/>
            <a:stCxn id="5" idx="6"/>
          </p:cNvCxnSpPr>
          <p:nvPr/>
        </p:nvCxnSpPr>
        <p:spPr>
          <a:xfrm>
            <a:off x="3526564" y="2341538"/>
            <a:ext cx="1097266" cy="739776"/>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8A8B28AC-5658-70F7-58A3-A56A149D42AC}"/>
              </a:ext>
            </a:extLst>
          </p:cNvPr>
          <p:cNvCxnSpPr>
            <a:cxnSpLocks/>
            <a:stCxn id="4" idx="6"/>
            <a:endCxn id="10" idx="3"/>
          </p:cNvCxnSpPr>
          <p:nvPr/>
        </p:nvCxnSpPr>
        <p:spPr>
          <a:xfrm flipV="1">
            <a:off x="3681813" y="2397973"/>
            <a:ext cx="1104387" cy="58878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E897FD26-8AAB-F750-21CE-A256615167B5}"/>
              </a:ext>
            </a:extLst>
          </p:cNvPr>
          <p:cNvCxnSpPr>
            <a:cxnSpLocks/>
            <a:stCxn id="11" idx="6"/>
            <a:endCxn id="24" idx="2"/>
          </p:cNvCxnSpPr>
          <p:nvPr/>
        </p:nvCxnSpPr>
        <p:spPr>
          <a:xfrm flipV="1">
            <a:off x="5341120" y="2283160"/>
            <a:ext cx="2744629" cy="425857"/>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86A18FAD-846F-C3A4-3351-1EEBE3B3CF29}"/>
              </a:ext>
            </a:extLst>
          </p:cNvPr>
          <p:cNvCxnSpPr>
            <a:cxnSpLocks/>
            <a:stCxn id="12" idx="6"/>
            <a:endCxn id="22" idx="2"/>
          </p:cNvCxnSpPr>
          <p:nvPr/>
        </p:nvCxnSpPr>
        <p:spPr>
          <a:xfrm>
            <a:off x="5503490" y="3213219"/>
            <a:ext cx="1226631" cy="333293"/>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B438D1E4-8320-6609-BCF5-3FE4E24B30FD}"/>
              </a:ext>
            </a:extLst>
          </p:cNvPr>
          <p:cNvCxnSpPr>
            <a:cxnSpLocks/>
            <a:stCxn id="23" idx="6"/>
            <a:endCxn id="26" idx="2"/>
          </p:cNvCxnSpPr>
          <p:nvPr/>
        </p:nvCxnSpPr>
        <p:spPr>
          <a:xfrm flipV="1">
            <a:off x="7217231" y="3973815"/>
            <a:ext cx="2232997" cy="25624"/>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0C3E1E83-9735-DAE2-04E0-936DECDD2D44}"/>
              </a:ext>
            </a:extLst>
          </p:cNvPr>
          <p:cNvCxnSpPr>
            <a:cxnSpLocks/>
            <a:stCxn id="21" idx="5"/>
            <a:endCxn id="25" idx="2"/>
          </p:cNvCxnSpPr>
          <p:nvPr/>
        </p:nvCxnSpPr>
        <p:spPr>
          <a:xfrm>
            <a:off x="6619587" y="4114252"/>
            <a:ext cx="2908977" cy="124397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2703049-FFC3-8BDB-E833-1E2A9540B77F}"/>
              </a:ext>
            </a:extLst>
          </p:cNvPr>
          <p:cNvCxnSpPr>
            <a:cxnSpLocks/>
            <a:stCxn id="33" idx="0"/>
            <a:endCxn id="18" idx="4"/>
          </p:cNvCxnSpPr>
          <p:nvPr/>
        </p:nvCxnSpPr>
        <p:spPr>
          <a:xfrm flipH="1" flipV="1">
            <a:off x="6180034" y="4545016"/>
            <a:ext cx="390568" cy="1161471"/>
          </a:xfrm>
          <a:prstGeom prst="line">
            <a:avLst/>
          </a:prstGeom>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FBF2595B-1FED-E170-FD39-01B3A5EB94C9}"/>
              </a:ext>
            </a:extLst>
          </p:cNvPr>
          <p:cNvCxnSpPr>
            <a:cxnSpLocks/>
            <a:stCxn id="21" idx="4"/>
          </p:cNvCxnSpPr>
          <p:nvPr/>
        </p:nvCxnSpPr>
        <p:spPr>
          <a:xfrm>
            <a:off x="6504774" y="4161809"/>
            <a:ext cx="102549" cy="452998"/>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481EA521-2D4E-7550-B5F5-EE825D7EACEA}"/>
              </a:ext>
            </a:extLst>
          </p:cNvPr>
          <p:cNvCxnSpPr>
            <a:cxnSpLocks/>
          </p:cNvCxnSpPr>
          <p:nvPr/>
        </p:nvCxnSpPr>
        <p:spPr>
          <a:xfrm flipH="1">
            <a:off x="4738643" y="2823830"/>
            <a:ext cx="325294" cy="323159"/>
          </a:xfrm>
          <a:prstGeom prst="line">
            <a:avLst/>
          </a:prstGeom>
          <a:ln w="317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8" name="Oval 107">
            <a:extLst>
              <a:ext uri="{FF2B5EF4-FFF2-40B4-BE49-F238E27FC236}">
                <a16:creationId xmlns:a16="http://schemas.microsoft.com/office/drawing/2014/main" id="{223F3B65-8BE7-66A2-5D9F-BA417B9C7881}"/>
              </a:ext>
            </a:extLst>
          </p:cNvPr>
          <p:cNvSpPr/>
          <p:nvPr/>
        </p:nvSpPr>
        <p:spPr>
          <a:xfrm>
            <a:off x="4576273" y="3033757"/>
            <a:ext cx="324740" cy="32474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Oval 108">
            <a:extLst>
              <a:ext uri="{FF2B5EF4-FFF2-40B4-BE49-F238E27FC236}">
                <a16:creationId xmlns:a16="http://schemas.microsoft.com/office/drawing/2014/main" id="{5D0D7153-4344-9224-0364-C564F5B8C94D}"/>
              </a:ext>
            </a:extLst>
          </p:cNvPr>
          <p:cNvSpPr/>
          <p:nvPr/>
        </p:nvSpPr>
        <p:spPr>
          <a:xfrm>
            <a:off x="6444953" y="4290067"/>
            <a:ext cx="324740" cy="3247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CD389E04-FA8B-DE24-40EF-F3C31F292FFD}"/>
              </a:ext>
            </a:extLst>
          </p:cNvPr>
          <p:cNvSpPr txBox="1"/>
          <p:nvPr/>
        </p:nvSpPr>
        <p:spPr>
          <a:xfrm>
            <a:off x="7517959" y="2577599"/>
            <a:ext cx="1465594" cy="646331"/>
          </a:xfrm>
          <a:prstGeom prst="rect">
            <a:avLst/>
          </a:prstGeom>
          <a:noFill/>
        </p:spPr>
        <p:txBody>
          <a:bodyPr wrap="none" rtlCol="0">
            <a:spAutoFit/>
          </a:bodyPr>
          <a:lstStyle/>
          <a:p>
            <a:pPr algn="ctr"/>
            <a:r>
              <a:rPr lang="en-US" dirty="0">
                <a:solidFill>
                  <a:srgbClr val="C00000"/>
                </a:solidFill>
              </a:rPr>
              <a:t>Breakthrough</a:t>
            </a:r>
            <a:br>
              <a:rPr lang="en-US" dirty="0">
                <a:solidFill>
                  <a:srgbClr val="C00000"/>
                </a:solidFill>
              </a:rPr>
            </a:br>
            <a:r>
              <a:rPr lang="en-US" dirty="0">
                <a:solidFill>
                  <a:srgbClr val="C00000"/>
                </a:solidFill>
              </a:rPr>
              <a:t>results</a:t>
            </a:r>
          </a:p>
        </p:txBody>
      </p:sp>
    </p:spTree>
    <p:extLst>
      <p:ext uri="{BB962C8B-B14F-4D97-AF65-F5344CB8AC3E}">
        <p14:creationId xmlns:p14="http://schemas.microsoft.com/office/powerpoint/2010/main" val="364162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C77658E7-0FE3-42AE-988C-34AB28432C9A}"/>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itle 1">
            <a:extLst>
              <a:ext uri="{FF2B5EF4-FFF2-40B4-BE49-F238E27FC236}">
                <a16:creationId xmlns:a16="http://schemas.microsoft.com/office/drawing/2014/main" id="{2636F3B4-3B56-4F02-9A88-CE60154D034B}"/>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pic>
        <p:nvPicPr>
          <p:cNvPr id="2" name="Picture 1">
            <a:extLst>
              <a:ext uri="{FF2B5EF4-FFF2-40B4-BE49-F238E27FC236}">
                <a16:creationId xmlns:a16="http://schemas.microsoft.com/office/drawing/2014/main" id="{07D2A77A-8C7F-4EE7-8F10-97A8EDE79A8F}"/>
              </a:ext>
            </a:extLst>
          </p:cNvPr>
          <p:cNvPicPr>
            <a:picLocks noChangeAspect="1"/>
          </p:cNvPicPr>
          <p:nvPr/>
        </p:nvPicPr>
        <p:blipFill>
          <a:blip r:embed="rId3"/>
          <a:stretch>
            <a:fillRect/>
          </a:stretch>
        </p:blipFill>
        <p:spPr>
          <a:xfrm>
            <a:off x="2582699" y="2540076"/>
            <a:ext cx="2233441" cy="2926272"/>
          </a:xfrm>
          <a:prstGeom prst="rect">
            <a:avLst/>
          </a:prstGeom>
        </p:spPr>
      </p:pic>
      <p:sp>
        <p:nvSpPr>
          <p:cNvPr id="66" name="Title 1">
            <a:extLst>
              <a:ext uri="{FF2B5EF4-FFF2-40B4-BE49-F238E27FC236}">
                <a16:creationId xmlns:a16="http://schemas.microsoft.com/office/drawing/2014/main" id="{9E92C2DA-4793-43CD-989C-3B291F7888AB}"/>
              </a:ext>
            </a:extLst>
          </p:cNvPr>
          <p:cNvSpPr txBox="1">
            <a:spLocks/>
          </p:cNvSpPr>
          <p:nvPr/>
        </p:nvSpPr>
        <p:spPr>
          <a:xfrm>
            <a:off x="859536" y="541310"/>
            <a:ext cx="11463981" cy="6191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2400" dirty="0">
                <a:solidFill>
                  <a:schemeClr val="tx1"/>
                </a:solidFill>
                <a:latin typeface="+mj-lt"/>
              </a:rPr>
              <a:t>BRAINWORKS converts papers into a dynamic knowledge graph</a:t>
            </a:r>
          </a:p>
        </p:txBody>
      </p:sp>
      <p:sp>
        <p:nvSpPr>
          <p:cNvPr id="67" name="Title 1">
            <a:extLst>
              <a:ext uri="{FF2B5EF4-FFF2-40B4-BE49-F238E27FC236}">
                <a16:creationId xmlns:a16="http://schemas.microsoft.com/office/drawing/2014/main" id="{528EE783-365E-495C-A074-22996FAD1509}"/>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68" name="Title 1">
            <a:extLst>
              <a:ext uri="{FF2B5EF4-FFF2-40B4-BE49-F238E27FC236}">
                <a16:creationId xmlns:a16="http://schemas.microsoft.com/office/drawing/2014/main" id="{E25B28DC-88D9-4BC7-9110-42F7182E94EA}"/>
              </a:ext>
            </a:extLst>
          </p:cNvPr>
          <p:cNvSpPr txBox="1">
            <a:spLocks/>
          </p:cNvSpPr>
          <p:nvPr/>
        </p:nvSpPr>
        <p:spPr>
          <a:xfrm>
            <a:off x="891592" y="937155"/>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Users control node/edge definitions and the temporal and semantic resolution of the graph</a:t>
            </a:r>
          </a:p>
        </p:txBody>
      </p:sp>
      <p:pic>
        <p:nvPicPr>
          <p:cNvPr id="80" name="Picture 79">
            <a:extLst>
              <a:ext uri="{FF2B5EF4-FFF2-40B4-BE49-F238E27FC236}">
                <a16:creationId xmlns:a16="http://schemas.microsoft.com/office/drawing/2014/main" id="{003791D0-0A0E-429E-8468-5F3908D9FF69}"/>
              </a:ext>
            </a:extLst>
          </p:cNvPr>
          <p:cNvPicPr>
            <a:picLocks noChangeAspect="1"/>
          </p:cNvPicPr>
          <p:nvPr/>
        </p:nvPicPr>
        <p:blipFill>
          <a:blip r:embed="rId4"/>
          <a:stretch>
            <a:fillRect/>
          </a:stretch>
        </p:blipFill>
        <p:spPr>
          <a:xfrm>
            <a:off x="4959054" y="2515882"/>
            <a:ext cx="2218466" cy="2926272"/>
          </a:xfrm>
          <a:prstGeom prst="rect">
            <a:avLst/>
          </a:prstGeom>
        </p:spPr>
      </p:pic>
      <p:pic>
        <p:nvPicPr>
          <p:cNvPr id="82" name="Picture 81">
            <a:extLst>
              <a:ext uri="{FF2B5EF4-FFF2-40B4-BE49-F238E27FC236}">
                <a16:creationId xmlns:a16="http://schemas.microsoft.com/office/drawing/2014/main" id="{8A2E18D0-EF21-49CC-AAA9-405A3D4B867C}"/>
              </a:ext>
            </a:extLst>
          </p:cNvPr>
          <p:cNvPicPr>
            <a:picLocks noChangeAspect="1"/>
          </p:cNvPicPr>
          <p:nvPr/>
        </p:nvPicPr>
        <p:blipFill>
          <a:blip r:embed="rId5"/>
          <a:stretch>
            <a:fillRect/>
          </a:stretch>
        </p:blipFill>
        <p:spPr>
          <a:xfrm>
            <a:off x="7314952" y="2524574"/>
            <a:ext cx="2211103" cy="2926272"/>
          </a:xfrm>
          <a:prstGeom prst="rect">
            <a:avLst/>
          </a:prstGeom>
        </p:spPr>
      </p:pic>
    </p:spTree>
    <p:extLst>
      <p:ext uri="{BB962C8B-B14F-4D97-AF65-F5344CB8AC3E}">
        <p14:creationId xmlns:p14="http://schemas.microsoft.com/office/powerpoint/2010/main" val="3437495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36875E4-B1AD-A9D3-A338-E8F3133AF97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7BD8A88-9248-D9EC-59B7-ECE790ACDDA2}"/>
              </a:ext>
            </a:extLst>
          </p:cNvPr>
          <p:cNvSpPr>
            <a:spLocks noGrp="1"/>
          </p:cNvSpPr>
          <p:nvPr>
            <p:ph type="title"/>
          </p:nvPr>
        </p:nvSpPr>
        <p:spPr>
          <a:xfrm>
            <a:off x="838200" y="541310"/>
            <a:ext cx="10515600" cy="619137"/>
          </a:xfrm>
        </p:spPr>
        <p:txBody>
          <a:bodyPr>
            <a:noAutofit/>
          </a:bodyPr>
          <a:lstStyle/>
          <a:p>
            <a:r>
              <a:rPr lang="en-US" sz="2400" dirty="0"/>
              <a:t>We would like BRAINWORKS to help us identify and predict scientific breakthroughs </a:t>
            </a:r>
          </a:p>
        </p:txBody>
      </p:sp>
      <p:sp>
        <p:nvSpPr>
          <p:cNvPr id="9" name="Title 1">
            <a:extLst>
              <a:ext uri="{FF2B5EF4-FFF2-40B4-BE49-F238E27FC236}">
                <a16:creationId xmlns:a16="http://schemas.microsoft.com/office/drawing/2014/main" id="{A2DC9680-B5A5-C388-1A64-4F2A188405C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This would allow us to filter semantic triples by their importance, and create more sparse graphs.</a:t>
            </a:r>
          </a:p>
        </p:txBody>
      </p:sp>
      <p:sp>
        <p:nvSpPr>
          <p:cNvPr id="27" name="TextBox 26">
            <a:extLst>
              <a:ext uri="{FF2B5EF4-FFF2-40B4-BE49-F238E27FC236}">
                <a16:creationId xmlns:a16="http://schemas.microsoft.com/office/drawing/2014/main" id="{5E0F53DD-E111-13E6-46EF-9E115C18C69C}"/>
              </a:ext>
            </a:extLst>
          </p:cNvPr>
          <p:cNvSpPr txBox="1"/>
          <p:nvPr/>
        </p:nvSpPr>
        <p:spPr>
          <a:xfrm>
            <a:off x="2121745" y="1993053"/>
            <a:ext cx="2095445" cy="276999"/>
          </a:xfrm>
          <a:prstGeom prst="rect">
            <a:avLst/>
          </a:prstGeom>
          <a:noFill/>
        </p:spPr>
        <p:txBody>
          <a:bodyPr wrap="none" rtlCol="0">
            <a:spAutoFit/>
          </a:bodyPr>
          <a:lstStyle/>
          <a:p>
            <a:r>
              <a:rPr lang="en-US" sz="1200" dirty="0">
                <a:solidFill>
                  <a:schemeClr val="tx1">
                    <a:lumMod val="75000"/>
                    <a:lumOff val="25000"/>
                  </a:schemeClr>
                </a:solidFill>
                <a:latin typeface="Helvetica" pitchFamily="2" charset="0"/>
              </a:rPr>
              <a:t>  Categories of Publications</a:t>
            </a:r>
          </a:p>
        </p:txBody>
      </p:sp>
      <p:grpSp>
        <p:nvGrpSpPr>
          <p:cNvPr id="28" name="Group 27">
            <a:extLst>
              <a:ext uri="{FF2B5EF4-FFF2-40B4-BE49-F238E27FC236}">
                <a16:creationId xmlns:a16="http://schemas.microsoft.com/office/drawing/2014/main" id="{C0854768-318A-A119-3BAD-93AFBF482BBD}"/>
              </a:ext>
            </a:extLst>
          </p:cNvPr>
          <p:cNvGrpSpPr/>
          <p:nvPr/>
        </p:nvGrpSpPr>
        <p:grpSpPr>
          <a:xfrm>
            <a:off x="642000" y="2310323"/>
            <a:ext cx="4710747" cy="4213601"/>
            <a:chOff x="986795" y="2504483"/>
            <a:chExt cx="4710747" cy="3030314"/>
          </a:xfrm>
        </p:grpSpPr>
        <p:sp>
          <p:nvSpPr>
            <p:cNvPr id="29" name="Google Shape;75;p16">
              <a:extLst>
                <a:ext uri="{FF2B5EF4-FFF2-40B4-BE49-F238E27FC236}">
                  <a16:creationId xmlns:a16="http://schemas.microsoft.com/office/drawing/2014/main" id="{123E6564-13D0-46A0-08C6-E68880B93F12}"/>
                </a:ext>
              </a:extLst>
            </p:cNvPr>
            <p:cNvSpPr txBox="1">
              <a:spLocks/>
            </p:cNvSpPr>
            <p:nvPr/>
          </p:nvSpPr>
          <p:spPr>
            <a:xfrm rot="16200000">
              <a:off x="524795" y="2980558"/>
              <a:ext cx="1316400" cy="39240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5000"/>
                </a:lnSpc>
                <a:spcBef>
                  <a:spcPts val="0"/>
                </a:spcBef>
                <a:spcAft>
                  <a:spcPts val="1200"/>
                </a:spcAft>
                <a:buClr>
                  <a:schemeClr val="dk1"/>
                </a:buClr>
                <a:buSzPts val="1100"/>
                <a:buFont typeface="Arial"/>
                <a:buNone/>
              </a:pPr>
              <a:r>
                <a:rPr lang="en-US" sz="1050" dirty="0">
                  <a:ea typeface="Lato"/>
                  <a:cs typeface="Lato"/>
                  <a:sym typeface="Lato"/>
                </a:rPr>
                <a:t>High </a:t>
              </a:r>
              <a:r>
                <a:rPr lang="en-US" sz="1050" b="1" dirty="0">
                  <a:ea typeface="Lato"/>
                  <a:cs typeface="Lato"/>
                  <a:sym typeface="Lato"/>
                </a:rPr>
                <a:t>impact</a:t>
              </a:r>
              <a:endParaRPr lang="en-US" sz="1050" b="1" dirty="0">
                <a:solidFill>
                  <a:srgbClr val="FF0000"/>
                </a:solidFill>
                <a:ea typeface="Lato"/>
                <a:cs typeface="Lato"/>
                <a:sym typeface="Lato"/>
              </a:endParaRPr>
            </a:p>
          </p:txBody>
        </p:sp>
        <p:sp>
          <p:nvSpPr>
            <p:cNvPr id="30" name="Google Shape;76;p16">
              <a:extLst>
                <a:ext uri="{FF2B5EF4-FFF2-40B4-BE49-F238E27FC236}">
                  <a16:creationId xmlns:a16="http://schemas.microsoft.com/office/drawing/2014/main" id="{8CD64953-238B-1526-244C-BD44EF093C43}"/>
                </a:ext>
              </a:extLst>
            </p:cNvPr>
            <p:cNvSpPr/>
            <p:nvPr/>
          </p:nvSpPr>
          <p:spPr>
            <a:xfrm>
              <a:off x="1319913" y="3834958"/>
              <a:ext cx="2194500" cy="1325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dirty="0">
                  <a:solidFill>
                    <a:schemeClr val="accent6">
                      <a:lumMod val="75000"/>
                    </a:schemeClr>
                  </a:solidFill>
                  <a:latin typeface="Helvetica" pitchFamily="2" charset="0"/>
                  <a:ea typeface="Lato"/>
                  <a:cs typeface="Lato"/>
                  <a:sym typeface="Lato"/>
                </a:rPr>
                <a:t>Finding</a:t>
              </a:r>
            </a:p>
            <a:p>
              <a:pPr marL="0" lvl="0" indent="0" algn="ctr" rtl="0">
                <a:spcBef>
                  <a:spcPts val="0"/>
                </a:spcBef>
                <a:spcAft>
                  <a:spcPts val="0"/>
                </a:spcAft>
                <a:buNone/>
              </a:pPr>
              <a:endParaRPr lang="en" sz="1200" b="1" dirty="0">
                <a:solidFill>
                  <a:schemeClr val="accent6">
                    <a:lumMod val="75000"/>
                  </a:schemeClr>
                </a:solidFill>
                <a:latin typeface="Helvetica" pitchFamily="2" charset="0"/>
                <a:ea typeface="Lato"/>
                <a:cs typeface="Lato"/>
                <a:sym typeface="Lato"/>
              </a:endParaRPr>
            </a:p>
            <a:p>
              <a:pPr marL="0" lvl="0" indent="0" algn="ctr" rtl="0">
                <a:spcBef>
                  <a:spcPts val="0"/>
                </a:spcBef>
                <a:spcAft>
                  <a:spcPts val="0"/>
                </a:spcAft>
                <a:buNone/>
              </a:pPr>
              <a:endParaRPr lang="en" sz="1200" b="1" dirty="0">
                <a:solidFill>
                  <a:schemeClr val="accent6">
                    <a:lumMod val="75000"/>
                  </a:schemeClr>
                </a:solidFill>
                <a:latin typeface="Helvetica" pitchFamily="2" charset="0"/>
                <a:ea typeface="Lato"/>
                <a:cs typeface="Lato"/>
                <a:sym typeface="Lato"/>
              </a:endParaRPr>
            </a:p>
          </p:txBody>
        </p:sp>
        <p:sp>
          <p:nvSpPr>
            <p:cNvPr id="31" name="Google Shape;77;p16">
              <a:extLst>
                <a:ext uri="{FF2B5EF4-FFF2-40B4-BE49-F238E27FC236}">
                  <a16:creationId xmlns:a16="http://schemas.microsoft.com/office/drawing/2014/main" id="{6687FEAC-0833-7ED4-DDD7-62A80633A393}"/>
                </a:ext>
              </a:extLst>
            </p:cNvPr>
            <p:cNvSpPr/>
            <p:nvPr/>
          </p:nvSpPr>
          <p:spPr>
            <a:xfrm>
              <a:off x="3503042" y="3834958"/>
              <a:ext cx="2194500" cy="1325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dirty="0">
                  <a:solidFill>
                    <a:schemeClr val="accent2">
                      <a:lumMod val="75000"/>
                    </a:schemeClr>
                  </a:solidFill>
                  <a:latin typeface="Helvetica" pitchFamily="2" charset="0"/>
                  <a:ea typeface="Lato"/>
                  <a:cs typeface="Lato"/>
                  <a:sym typeface="Lato"/>
                </a:rPr>
                <a:t>Discovery</a:t>
              </a:r>
            </a:p>
            <a:p>
              <a:pPr marL="0" lvl="0" indent="0" algn="ctr" rtl="0">
                <a:spcBef>
                  <a:spcPts val="0"/>
                </a:spcBef>
                <a:spcAft>
                  <a:spcPts val="0"/>
                </a:spcAft>
                <a:buNone/>
              </a:pPr>
              <a:endParaRPr lang="en" sz="1200" b="1" dirty="0">
                <a:solidFill>
                  <a:schemeClr val="accent2">
                    <a:lumMod val="75000"/>
                  </a:schemeClr>
                </a:solidFill>
                <a:latin typeface="Helvetica" pitchFamily="2" charset="0"/>
                <a:ea typeface="Lato"/>
                <a:cs typeface="Lato"/>
                <a:sym typeface="Lato"/>
              </a:endParaRPr>
            </a:p>
            <a:p>
              <a:pPr marL="0" lvl="0" indent="0" algn="ctr" rtl="0">
                <a:spcBef>
                  <a:spcPts val="0"/>
                </a:spcBef>
                <a:spcAft>
                  <a:spcPts val="0"/>
                </a:spcAft>
                <a:buNone/>
              </a:pPr>
              <a:endParaRPr sz="1200" dirty="0">
                <a:solidFill>
                  <a:schemeClr val="dk2"/>
                </a:solidFill>
                <a:latin typeface="Helvetica" pitchFamily="2" charset="0"/>
                <a:ea typeface="Lato"/>
                <a:cs typeface="Lato"/>
                <a:sym typeface="Lato"/>
              </a:endParaRPr>
            </a:p>
          </p:txBody>
        </p:sp>
        <p:sp>
          <p:nvSpPr>
            <p:cNvPr id="32" name="Google Shape;78;p16">
              <a:extLst>
                <a:ext uri="{FF2B5EF4-FFF2-40B4-BE49-F238E27FC236}">
                  <a16:creationId xmlns:a16="http://schemas.microsoft.com/office/drawing/2014/main" id="{071F5C7F-7564-4EAE-27CA-093AF6E8A95C}"/>
                </a:ext>
              </a:extLst>
            </p:cNvPr>
            <p:cNvSpPr txBox="1">
              <a:spLocks/>
            </p:cNvSpPr>
            <p:nvPr/>
          </p:nvSpPr>
          <p:spPr>
            <a:xfrm rot="16200000">
              <a:off x="523617" y="4333545"/>
              <a:ext cx="1278900" cy="34920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5000"/>
                </a:lnSpc>
                <a:spcBef>
                  <a:spcPts val="0"/>
                </a:spcBef>
                <a:spcAft>
                  <a:spcPts val="1200"/>
                </a:spcAft>
                <a:buClr>
                  <a:schemeClr val="dk1"/>
                </a:buClr>
                <a:buSzPts val="1100"/>
                <a:buFont typeface="Arial"/>
                <a:buNone/>
              </a:pPr>
              <a:r>
                <a:rPr lang="en-US" sz="1050" dirty="0">
                  <a:ea typeface="Lato"/>
                  <a:cs typeface="Lato"/>
                  <a:sym typeface="Lato"/>
                </a:rPr>
                <a:t>Incremental </a:t>
              </a:r>
              <a:r>
                <a:rPr lang="en-US" sz="1050" b="1" dirty="0">
                  <a:ea typeface="Lato"/>
                  <a:cs typeface="Lato"/>
                  <a:sym typeface="Lato"/>
                </a:rPr>
                <a:t>Impact</a:t>
              </a:r>
              <a:endParaRPr lang="en-US" sz="1050" b="1" dirty="0">
                <a:solidFill>
                  <a:srgbClr val="FF0000"/>
                </a:solidFill>
                <a:ea typeface="Lato"/>
                <a:cs typeface="Lato"/>
                <a:sym typeface="Lato"/>
              </a:endParaRPr>
            </a:p>
          </p:txBody>
        </p:sp>
        <p:sp>
          <p:nvSpPr>
            <p:cNvPr id="34" name="Google Shape;75;p16">
              <a:extLst>
                <a:ext uri="{FF2B5EF4-FFF2-40B4-BE49-F238E27FC236}">
                  <a16:creationId xmlns:a16="http://schemas.microsoft.com/office/drawing/2014/main" id="{E9E5E196-BEC3-FF45-EE46-EE5139EDA90A}"/>
                </a:ext>
              </a:extLst>
            </p:cNvPr>
            <p:cNvSpPr txBox="1">
              <a:spLocks/>
            </p:cNvSpPr>
            <p:nvPr/>
          </p:nvSpPr>
          <p:spPr>
            <a:xfrm>
              <a:off x="3514413" y="5142397"/>
              <a:ext cx="2183025" cy="39240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5000"/>
                </a:lnSpc>
                <a:spcBef>
                  <a:spcPts val="0"/>
                </a:spcBef>
                <a:spcAft>
                  <a:spcPts val="1200"/>
                </a:spcAft>
                <a:buClr>
                  <a:schemeClr val="dk1"/>
                </a:buClr>
                <a:buSzPts val="1100"/>
                <a:buFont typeface="Arial"/>
                <a:buNone/>
              </a:pPr>
              <a:r>
                <a:rPr lang="en-US" sz="1100" dirty="0">
                  <a:ea typeface="Lato"/>
                  <a:cs typeface="Lato"/>
                  <a:sym typeface="Lato"/>
                </a:rPr>
                <a:t>High </a:t>
              </a:r>
              <a:r>
                <a:rPr lang="en-US" sz="1100" b="1" dirty="0">
                  <a:ea typeface="Lato"/>
                  <a:cs typeface="Lato"/>
                  <a:sym typeface="Lato"/>
                </a:rPr>
                <a:t>Novelty</a:t>
              </a:r>
              <a:endParaRPr lang="en-US" sz="1100" b="1" dirty="0">
                <a:solidFill>
                  <a:srgbClr val="FF0000"/>
                </a:solidFill>
                <a:ea typeface="Lato"/>
                <a:cs typeface="Lato"/>
                <a:sym typeface="Lato"/>
              </a:endParaRPr>
            </a:p>
          </p:txBody>
        </p:sp>
        <p:sp>
          <p:nvSpPr>
            <p:cNvPr id="35" name="Rectangle 34">
              <a:extLst>
                <a:ext uri="{FF2B5EF4-FFF2-40B4-BE49-F238E27FC236}">
                  <a16:creationId xmlns:a16="http://schemas.microsoft.com/office/drawing/2014/main" id="{62F9F4B5-1084-548E-1E58-B4F6B8D0F600}"/>
                </a:ext>
              </a:extLst>
            </p:cNvPr>
            <p:cNvSpPr/>
            <p:nvPr/>
          </p:nvSpPr>
          <p:spPr>
            <a:xfrm>
              <a:off x="1319012" y="2504483"/>
              <a:ext cx="4378426" cy="2660950"/>
            </a:xfrm>
            <a:prstGeom prst="rect">
              <a:avLst/>
            </a:prstGeom>
            <a:no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itchFamily="2" charset="0"/>
              </a:endParaRPr>
            </a:p>
          </p:txBody>
        </p:sp>
        <p:sp>
          <p:nvSpPr>
            <p:cNvPr id="38" name="Google Shape;76;p16">
              <a:extLst>
                <a:ext uri="{FF2B5EF4-FFF2-40B4-BE49-F238E27FC236}">
                  <a16:creationId xmlns:a16="http://schemas.microsoft.com/office/drawing/2014/main" id="{8CEC18A4-3E9C-82D5-52B9-594C74A06EB0}"/>
                </a:ext>
              </a:extLst>
            </p:cNvPr>
            <p:cNvSpPr/>
            <p:nvPr/>
          </p:nvSpPr>
          <p:spPr>
            <a:xfrm>
              <a:off x="1315733" y="2506866"/>
              <a:ext cx="2194500" cy="1325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dirty="0">
                  <a:solidFill>
                    <a:schemeClr val="accent6">
                      <a:lumMod val="75000"/>
                    </a:schemeClr>
                  </a:solidFill>
                  <a:latin typeface="Helvetica" pitchFamily="2" charset="0"/>
                  <a:ea typeface="Lato"/>
                  <a:cs typeface="Lato"/>
                  <a:sym typeface="Lato"/>
                </a:rPr>
                <a:t>Advancement</a:t>
              </a:r>
            </a:p>
            <a:p>
              <a:pPr marL="0" lvl="0" indent="0" algn="ctr" rtl="0">
                <a:spcBef>
                  <a:spcPts val="0"/>
                </a:spcBef>
                <a:spcAft>
                  <a:spcPts val="0"/>
                </a:spcAft>
                <a:buNone/>
              </a:pPr>
              <a:endParaRPr lang="en" sz="1200" b="1" dirty="0">
                <a:solidFill>
                  <a:schemeClr val="accent6">
                    <a:lumMod val="75000"/>
                  </a:schemeClr>
                </a:solidFill>
                <a:latin typeface="Helvetica" pitchFamily="2" charset="0"/>
                <a:ea typeface="Lato"/>
                <a:cs typeface="Lato"/>
                <a:sym typeface="Lato"/>
              </a:endParaRPr>
            </a:p>
            <a:p>
              <a:pPr marL="0" lvl="0" indent="0" algn="ctr" rtl="0">
                <a:spcBef>
                  <a:spcPts val="0"/>
                </a:spcBef>
                <a:spcAft>
                  <a:spcPts val="0"/>
                </a:spcAft>
                <a:buNone/>
              </a:pPr>
              <a:endParaRPr lang="en" sz="900" dirty="0">
                <a:solidFill>
                  <a:schemeClr val="dk2"/>
                </a:solidFill>
                <a:latin typeface="Helvetica" pitchFamily="2" charset="0"/>
                <a:ea typeface="Lato"/>
                <a:cs typeface="Lato"/>
                <a:sym typeface="Lato"/>
              </a:endParaRPr>
            </a:p>
          </p:txBody>
        </p:sp>
        <p:sp>
          <p:nvSpPr>
            <p:cNvPr id="39" name="Google Shape;77;p16">
              <a:extLst>
                <a:ext uri="{FF2B5EF4-FFF2-40B4-BE49-F238E27FC236}">
                  <a16:creationId xmlns:a16="http://schemas.microsoft.com/office/drawing/2014/main" id="{ABF4694E-C072-D34F-82E4-F3D9376D9257}"/>
                </a:ext>
              </a:extLst>
            </p:cNvPr>
            <p:cNvSpPr/>
            <p:nvPr/>
          </p:nvSpPr>
          <p:spPr>
            <a:xfrm>
              <a:off x="3503042" y="2507440"/>
              <a:ext cx="2194500" cy="1322742"/>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dirty="0">
                  <a:solidFill>
                    <a:schemeClr val="accent2">
                      <a:lumMod val="75000"/>
                    </a:schemeClr>
                  </a:solidFill>
                  <a:latin typeface="Helvetica" pitchFamily="2" charset="0"/>
                  <a:ea typeface="Lato"/>
                  <a:cs typeface="Lato"/>
                  <a:sym typeface="Lato"/>
                </a:rPr>
                <a:t>Breakthrough</a:t>
              </a:r>
            </a:p>
            <a:p>
              <a:pPr marL="0" lvl="0" indent="0" algn="ctr" rtl="0">
                <a:spcBef>
                  <a:spcPts val="0"/>
                </a:spcBef>
                <a:spcAft>
                  <a:spcPts val="0"/>
                </a:spcAft>
                <a:buNone/>
              </a:pPr>
              <a:endParaRPr lang="en" sz="1200" b="1" dirty="0">
                <a:solidFill>
                  <a:schemeClr val="accent2">
                    <a:lumMod val="75000"/>
                  </a:schemeClr>
                </a:solidFill>
                <a:latin typeface="Helvetica" pitchFamily="2" charset="0"/>
                <a:ea typeface="Lato"/>
                <a:cs typeface="Lato"/>
                <a:sym typeface="Lato"/>
              </a:endParaRPr>
            </a:p>
            <a:p>
              <a:pPr marL="0" lvl="0" indent="0" algn="ctr" rtl="0">
                <a:spcBef>
                  <a:spcPts val="0"/>
                </a:spcBef>
                <a:spcAft>
                  <a:spcPts val="0"/>
                </a:spcAft>
                <a:buNone/>
              </a:pPr>
              <a:endParaRPr sz="1200" dirty="0">
                <a:solidFill>
                  <a:schemeClr val="dk2"/>
                </a:solidFill>
                <a:latin typeface="Helvetica" pitchFamily="2" charset="0"/>
                <a:ea typeface="Lato"/>
                <a:cs typeface="Lato"/>
                <a:sym typeface="Lato"/>
              </a:endParaRPr>
            </a:p>
          </p:txBody>
        </p:sp>
        <p:sp>
          <p:nvSpPr>
            <p:cNvPr id="40" name="Google Shape;75;p16">
              <a:extLst>
                <a:ext uri="{FF2B5EF4-FFF2-40B4-BE49-F238E27FC236}">
                  <a16:creationId xmlns:a16="http://schemas.microsoft.com/office/drawing/2014/main" id="{02E8D923-79B2-D4D1-2627-02B430B1CB65}"/>
                </a:ext>
              </a:extLst>
            </p:cNvPr>
            <p:cNvSpPr txBox="1">
              <a:spLocks/>
            </p:cNvSpPr>
            <p:nvPr/>
          </p:nvSpPr>
          <p:spPr>
            <a:xfrm>
              <a:off x="1309598" y="5142397"/>
              <a:ext cx="2183025" cy="392400"/>
            </a:xfrm>
            <a:prstGeom prst="rect">
              <a:avLst/>
            </a:prstGeom>
          </p:spPr>
          <p:txBody>
            <a:bodyPr spcFirstLastPara="1" vert="horz" wrap="square"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5000"/>
                </a:lnSpc>
                <a:spcBef>
                  <a:spcPts val="0"/>
                </a:spcBef>
                <a:spcAft>
                  <a:spcPts val="1200"/>
                </a:spcAft>
                <a:buClr>
                  <a:schemeClr val="dk1"/>
                </a:buClr>
                <a:buSzPts val="1100"/>
                <a:buFont typeface="Arial"/>
                <a:buNone/>
              </a:pPr>
              <a:r>
                <a:rPr lang="en-US" sz="1100" dirty="0">
                  <a:ea typeface="Lato"/>
                  <a:cs typeface="Lato"/>
                  <a:sym typeface="Lato"/>
                </a:rPr>
                <a:t>Incremental </a:t>
              </a:r>
              <a:r>
                <a:rPr lang="en-US" sz="1100" b="1" dirty="0">
                  <a:ea typeface="Lato"/>
                  <a:cs typeface="Lato"/>
                  <a:sym typeface="Lato"/>
                </a:rPr>
                <a:t>Novelty</a:t>
              </a:r>
              <a:endParaRPr lang="en-US" sz="1100" b="1" dirty="0">
                <a:solidFill>
                  <a:srgbClr val="FF0000"/>
                </a:solidFill>
                <a:ea typeface="Lato"/>
                <a:cs typeface="Lato"/>
                <a:sym typeface="Lato"/>
              </a:endParaRPr>
            </a:p>
          </p:txBody>
        </p:sp>
      </p:grpSp>
      <p:sp>
        <p:nvSpPr>
          <p:cNvPr id="48" name="TextBox 47">
            <a:extLst>
              <a:ext uri="{FF2B5EF4-FFF2-40B4-BE49-F238E27FC236}">
                <a16:creationId xmlns:a16="http://schemas.microsoft.com/office/drawing/2014/main" id="{0F868B53-0854-DDD2-6335-9EBEB351A053}"/>
              </a:ext>
            </a:extLst>
          </p:cNvPr>
          <p:cNvSpPr txBox="1"/>
          <p:nvPr/>
        </p:nvSpPr>
        <p:spPr>
          <a:xfrm>
            <a:off x="3172361" y="4988450"/>
            <a:ext cx="2169555" cy="584775"/>
          </a:xfrm>
          <a:prstGeom prst="rect">
            <a:avLst/>
          </a:prstGeom>
          <a:noFill/>
        </p:spPr>
        <p:txBody>
          <a:bodyPr wrap="square">
            <a:spAutoFit/>
          </a:bodyPr>
          <a:lstStyle/>
          <a:p>
            <a:pPr algn="ctr"/>
            <a:r>
              <a:rPr lang="en-US" sz="800" b="0" i="0" dirty="0">
                <a:solidFill>
                  <a:srgbClr val="222222"/>
                </a:solidFill>
                <a:effectLst/>
                <a:latin typeface="Arial" panose="020B0604020202020204" pitchFamily="34" charset="0"/>
              </a:rPr>
              <a:t>Stoddard, Mary Caswell, et al. "Avian egg shape: Form, function, and evolution." </a:t>
            </a:r>
            <a:r>
              <a:rPr lang="en-US" sz="800" b="0" i="1" dirty="0">
                <a:solidFill>
                  <a:srgbClr val="222222"/>
                </a:solidFill>
                <a:effectLst/>
                <a:latin typeface="Arial" panose="020B0604020202020204" pitchFamily="34" charset="0"/>
              </a:rPr>
              <a:t>Science</a:t>
            </a:r>
            <a:r>
              <a:rPr lang="en-US" sz="800" b="0" i="0" dirty="0">
                <a:solidFill>
                  <a:srgbClr val="222222"/>
                </a:solidFill>
                <a:effectLst/>
                <a:latin typeface="Arial" panose="020B0604020202020204" pitchFamily="34" charset="0"/>
              </a:rPr>
              <a:t> 356.6344 (2017): 1249-1254</a:t>
            </a:r>
            <a:endParaRPr lang="en-US" sz="800" dirty="0"/>
          </a:p>
        </p:txBody>
      </p:sp>
      <p:sp>
        <p:nvSpPr>
          <p:cNvPr id="49" name="TextBox 48">
            <a:extLst>
              <a:ext uri="{FF2B5EF4-FFF2-40B4-BE49-F238E27FC236}">
                <a16:creationId xmlns:a16="http://schemas.microsoft.com/office/drawing/2014/main" id="{54ED4FF2-DEA3-6D3C-5AA6-F696A3A87D86}"/>
              </a:ext>
            </a:extLst>
          </p:cNvPr>
          <p:cNvSpPr txBox="1"/>
          <p:nvPr/>
        </p:nvSpPr>
        <p:spPr>
          <a:xfrm>
            <a:off x="4645669" y="5786138"/>
            <a:ext cx="784189" cy="230832"/>
          </a:xfrm>
          <a:prstGeom prst="rect">
            <a:avLst/>
          </a:prstGeom>
          <a:noFill/>
        </p:spPr>
        <p:txBody>
          <a:bodyPr wrap="none" rtlCol="0">
            <a:spAutoFit/>
          </a:bodyPr>
          <a:lstStyle/>
          <a:p>
            <a:r>
              <a:rPr lang="en-US" sz="900" dirty="0"/>
              <a:t>160 citations</a:t>
            </a:r>
          </a:p>
        </p:txBody>
      </p:sp>
      <p:sp>
        <p:nvSpPr>
          <p:cNvPr id="50" name="TextBox 49">
            <a:extLst>
              <a:ext uri="{FF2B5EF4-FFF2-40B4-BE49-F238E27FC236}">
                <a16:creationId xmlns:a16="http://schemas.microsoft.com/office/drawing/2014/main" id="{8FA3B5A0-3C39-2102-CC3F-B35E3F0B48F0}"/>
              </a:ext>
            </a:extLst>
          </p:cNvPr>
          <p:cNvSpPr txBox="1"/>
          <p:nvPr/>
        </p:nvSpPr>
        <p:spPr>
          <a:xfrm>
            <a:off x="3218069" y="3136180"/>
            <a:ext cx="2123847" cy="707886"/>
          </a:xfrm>
          <a:prstGeom prst="rect">
            <a:avLst/>
          </a:prstGeom>
          <a:noFill/>
        </p:spPr>
        <p:txBody>
          <a:bodyPr wrap="square" rtlCol="0">
            <a:spAutoFit/>
          </a:bodyPr>
          <a:lstStyle/>
          <a:p>
            <a:pPr algn="ctr"/>
            <a:r>
              <a:rPr lang="en-US" sz="800" b="0" i="0" dirty="0" err="1">
                <a:solidFill>
                  <a:srgbClr val="222222"/>
                </a:solidFill>
                <a:effectLst/>
                <a:latin typeface="Arial" panose="020B0604020202020204" pitchFamily="34" charset="0"/>
              </a:rPr>
              <a:t>Jinek</a:t>
            </a:r>
            <a:r>
              <a:rPr lang="en-US" sz="800" b="0" i="0" dirty="0">
                <a:solidFill>
                  <a:srgbClr val="222222"/>
                </a:solidFill>
                <a:effectLst/>
                <a:latin typeface="Arial" panose="020B0604020202020204" pitchFamily="34" charset="0"/>
              </a:rPr>
              <a:t>, Martin, et al. "A programmable dual-RNA–guided DNA endonuclease in adaptive bacterial immunity." </a:t>
            </a:r>
            <a:r>
              <a:rPr lang="en-US" sz="800" i="1" dirty="0">
                <a:solidFill>
                  <a:srgbClr val="222222"/>
                </a:solidFill>
                <a:latin typeface="Arial" panose="020B0604020202020204" pitchFamily="34" charset="0"/>
              </a:rPr>
              <a:t>S</a:t>
            </a:r>
            <a:r>
              <a:rPr lang="en-US" sz="800" b="0" i="1" dirty="0">
                <a:solidFill>
                  <a:srgbClr val="222222"/>
                </a:solidFill>
                <a:effectLst/>
                <a:latin typeface="Arial" panose="020B0604020202020204" pitchFamily="34" charset="0"/>
              </a:rPr>
              <a:t>cience</a:t>
            </a:r>
            <a:r>
              <a:rPr lang="en-US" sz="800" b="0" i="0" dirty="0">
                <a:solidFill>
                  <a:srgbClr val="222222"/>
                </a:solidFill>
                <a:effectLst/>
                <a:latin typeface="Arial" panose="020B0604020202020204" pitchFamily="34" charset="0"/>
              </a:rPr>
              <a:t> 337.6096 (2012): 816-821.</a:t>
            </a:r>
            <a:endParaRPr lang="en-US" sz="800" dirty="0"/>
          </a:p>
        </p:txBody>
      </p:sp>
      <p:sp>
        <p:nvSpPr>
          <p:cNvPr id="51" name="TextBox 50">
            <a:extLst>
              <a:ext uri="{FF2B5EF4-FFF2-40B4-BE49-F238E27FC236}">
                <a16:creationId xmlns:a16="http://schemas.microsoft.com/office/drawing/2014/main" id="{DAA1F773-3B49-ED20-F3C9-D96848E9D675}"/>
              </a:ext>
            </a:extLst>
          </p:cNvPr>
          <p:cNvSpPr txBox="1"/>
          <p:nvPr/>
        </p:nvSpPr>
        <p:spPr>
          <a:xfrm>
            <a:off x="4429763" y="3921540"/>
            <a:ext cx="928459" cy="230832"/>
          </a:xfrm>
          <a:prstGeom prst="rect">
            <a:avLst/>
          </a:prstGeom>
          <a:noFill/>
        </p:spPr>
        <p:txBody>
          <a:bodyPr wrap="none" rtlCol="0">
            <a:spAutoFit/>
          </a:bodyPr>
          <a:lstStyle/>
          <a:p>
            <a:r>
              <a:rPr lang="en-US" sz="900" dirty="0"/>
              <a:t>14,949 citations</a:t>
            </a:r>
          </a:p>
        </p:txBody>
      </p:sp>
      <p:sp>
        <p:nvSpPr>
          <p:cNvPr id="53" name="TextBox 52">
            <a:extLst>
              <a:ext uri="{FF2B5EF4-FFF2-40B4-BE49-F238E27FC236}">
                <a16:creationId xmlns:a16="http://schemas.microsoft.com/office/drawing/2014/main" id="{AC23F2E1-F7FC-6668-E1EF-E6F571587B7C}"/>
              </a:ext>
            </a:extLst>
          </p:cNvPr>
          <p:cNvSpPr txBox="1"/>
          <p:nvPr/>
        </p:nvSpPr>
        <p:spPr>
          <a:xfrm>
            <a:off x="1042570" y="3178871"/>
            <a:ext cx="2106454" cy="584775"/>
          </a:xfrm>
          <a:prstGeom prst="rect">
            <a:avLst/>
          </a:prstGeom>
          <a:noFill/>
        </p:spPr>
        <p:txBody>
          <a:bodyPr wrap="square">
            <a:spAutoFit/>
          </a:bodyPr>
          <a:lstStyle/>
          <a:p>
            <a:pPr algn="ctr"/>
            <a:r>
              <a:rPr lang="en-US" sz="800" b="0" i="0" dirty="0" err="1">
                <a:solidFill>
                  <a:srgbClr val="222222"/>
                </a:solidFill>
                <a:effectLst/>
                <a:latin typeface="Arial" panose="020B0604020202020204" pitchFamily="34" charset="0"/>
              </a:rPr>
              <a:t>Pittenger,et</a:t>
            </a:r>
            <a:r>
              <a:rPr lang="en-US" sz="800" b="0" i="0" dirty="0">
                <a:solidFill>
                  <a:srgbClr val="222222"/>
                </a:solidFill>
                <a:effectLst/>
                <a:latin typeface="Arial" panose="020B0604020202020204" pitchFamily="34" charset="0"/>
              </a:rPr>
              <a:t> al. "Stress, depression, and neuroplasticity: a convergence of mechanisms." </a:t>
            </a:r>
            <a:r>
              <a:rPr lang="en-US" sz="800" b="0" i="1" dirty="0">
                <a:solidFill>
                  <a:srgbClr val="222222"/>
                </a:solidFill>
                <a:effectLst/>
                <a:latin typeface="Arial" panose="020B0604020202020204" pitchFamily="34" charset="0"/>
              </a:rPr>
              <a:t>Neuropsychopharmacology</a:t>
            </a:r>
            <a:r>
              <a:rPr lang="en-US" sz="800" b="0" i="0" dirty="0">
                <a:solidFill>
                  <a:srgbClr val="222222"/>
                </a:solidFill>
                <a:effectLst/>
                <a:latin typeface="Arial" panose="020B0604020202020204" pitchFamily="34" charset="0"/>
              </a:rPr>
              <a:t> 33.1 (2008): 88-109.</a:t>
            </a:r>
            <a:endParaRPr lang="en-US" sz="800" dirty="0"/>
          </a:p>
        </p:txBody>
      </p:sp>
      <p:sp>
        <p:nvSpPr>
          <p:cNvPr id="54" name="TextBox 53">
            <a:extLst>
              <a:ext uri="{FF2B5EF4-FFF2-40B4-BE49-F238E27FC236}">
                <a16:creationId xmlns:a16="http://schemas.microsoft.com/office/drawing/2014/main" id="{5E8A0371-85F6-18BD-F001-3612DC25B5E3}"/>
              </a:ext>
            </a:extLst>
          </p:cNvPr>
          <p:cNvSpPr txBox="1"/>
          <p:nvPr/>
        </p:nvSpPr>
        <p:spPr>
          <a:xfrm>
            <a:off x="2284770" y="3921540"/>
            <a:ext cx="870751" cy="230832"/>
          </a:xfrm>
          <a:prstGeom prst="rect">
            <a:avLst/>
          </a:prstGeom>
          <a:noFill/>
        </p:spPr>
        <p:txBody>
          <a:bodyPr wrap="none" rtlCol="0">
            <a:spAutoFit/>
          </a:bodyPr>
          <a:lstStyle/>
          <a:p>
            <a:r>
              <a:rPr lang="en-US" sz="900" dirty="0"/>
              <a:t>2,016 citations</a:t>
            </a:r>
          </a:p>
        </p:txBody>
      </p:sp>
      <p:sp>
        <p:nvSpPr>
          <p:cNvPr id="55" name="TextBox 54">
            <a:extLst>
              <a:ext uri="{FF2B5EF4-FFF2-40B4-BE49-F238E27FC236}">
                <a16:creationId xmlns:a16="http://schemas.microsoft.com/office/drawing/2014/main" id="{ED7027B6-D07A-DA9D-CD26-B1A3F1C98854}"/>
              </a:ext>
            </a:extLst>
          </p:cNvPr>
          <p:cNvSpPr txBox="1"/>
          <p:nvPr/>
        </p:nvSpPr>
        <p:spPr>
          <a:xfrm>
            <a:off x="993183" y="4988450"/>
            <a:ext cx="2169555" cy="584775"/>
          </a:xfrm>
          <a:prstGeom prst="rect">
            <a:avLst/>
          </a:prstGeom>
          <a:noFill/>
        </p:spPr>
        <p:txBody>
          <a:bodyPr wrap="square">
            <a:spAutoFit/>
          </a:bodyPr>
          <a:lstStyle/>
          <a:p>
            <a:pPr algn="ctr"/>
            <a:r>
              <a:rPr lang="en-US" sz="800" b="0" i="0" dirty="0" err="1">
                <a:solidFill>
                  <a:srgbClr val="222222"/>
                </a:solidFill>
                <a:effectLst/>
                <a:latin typeface="Arial" panose="020B0604020202020204" pitchFamily="34" charset="0"/>
              </a:rPr>
              <a:t>Szumlinski</a:t>
            </a:r>
            <a:r>
              <a:rPr lang="en-US" sz="800" b="0" i="0" dirty="0">
                <a:solidFill>
                  <a:srgbClr val="222222"/>
                </a:solidFill>
                <a:effectLst/>
                <a:latin typeface="Arial" panose="020B0604020202020204" pitchFamily="34" charset="0"/>
              </a:rPr>
              <a:t>, Karen K., et al. "Homer2 is necessary for EtOH-induced neuroplasticity." </a:t>
            </a:r>
            <a:r>
              <a:rPr lang="en-US" sz="800" b="0" i="1" dirty="0">
                <a:solidFill>
                  <a:srgbClr val="222222"/>
                </a:solidFill>
                <a:effectLst/>
                <a:latin typeface="Arial" panose="020B0604020202020204" pitchFamily="34" charset="0"/>
              </a:rPr>
              <a:t>Journal of Neuroscience</a:t>
            </a:r>
            <a:r>
              <a:rPr lang="en-US" sz="800" b="0" i="0" dirty="0">
                <a:solidFill>
                  <a:srgbClr val="222222"/>
                </a:solidFill>
                <a:effectLst/>
                <a:latin typeface="Arial" panose="020B0604020202020204" pitchFamily="34" charset="0"/>
              </a:rPr>
              <a:t> 25.30 (2005): 7054-7061.</a:t>
            </a:r>
            <a:endParaRPr lang="en-US" sz="800" dirty="0"/>
          </a:p>
        </p:txBody>
      </p:sp>
      <p:sp>
        <p:nvSpPr>
          <p:cNvPr id="57" name="TextBox 56">
            <a:extLst>
              <a:ext uri="{FF2B5EF4-FFF2-40B4-BE49-F238E27FC236}">
                <a16:creationId xmlns:a16="http://schemas.microsoft.com/office/drawing/2014/main" id="{DD6D493F-86A5-4E56-D763-3557AA729973}"/>
              </a:ext>
            </a:extLst>
          </p:cNvPr>
          <p:cNvSpPr txBox="1"/>
          <p:nvPr/>
        </p:nvSpPr>
        <p:spPr>
          <a:xfrm>
            <a:off x="5673968" y="2124793"/>
            <a:ext cx="5874361" cy="3724096"/>
          </a:xfrm>
          <a:prstGeom prst="rect">
            <a:avLst/>
          </a:prstGeom>
          <a:noFill/>
        </p:spPr>
        <p:txBody>
          <a:bodyPr wrap="square" rtlCol="0">
            <a:spAutoFit/>
          </a:bodyPr>
          <a:lstStyle/>
          <a:p>
            <a:endParaRPr lang="en-US" sz="1600" b="1" dirty="0">
              <a:solidFill>
                <a:srgbClr val="FF0000"/>
              </a:solidFill>
              <a:latin typeface="Arial" panose="020B0604020202020204" pitchFamily="34" charset="0"/>
              <a:cs typeface="Arial" panose="020B0604020202020204" pitchFamily="34" charset="0"/>
            </a:endParaRPr>
          </a:p>
          <a:p>
            <a:pPr marL="457200" indent="-457200">
              <a:buAutoNum type="arabicPeriod"/>
            </a:pPr>
            <a:r>
              <a:rPr lang="en-US" sz="1600" b="1" dirty="0">
                <a:latin typeface="Arial" panose="020B0604020202020204" pitchFamily="34" charset="0"/>
                <a:cs typeface="Arial" panose="020B0604020202020204" pitchFamily="34" charset="0"/>
              </a:rPr>
              <a:t>What makes research novel?</a:t>
            </a:r>
          </a:p>
          <a:p>
            <a:pPr marL="742950" lvl="1"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Research is novel when it studies rare topics, or rare topic co-occurrences within science generally, or within a particular sub-domain of science. </a:t>
            </a:r>
          </a:p>
          <a:p>
            <a:pPr lvl="1"/>
            <a:endParaRPr lang="en-US" sz="1600" dirty="0">
              <a:latin typeface="Arial" panose="020B0604020202020204" pitchFamily="34" charset="0"/>
              <a:cs typeface="Arial" panose="020B0604020202020204" pitchFamily="34" charset="0"/>
            </a:endParaRPr>
          </a:p>
          <a:p>
            <a:pPr marL="457200" indent="-457200">
              <a:buAutoNum type="arabicPeriod"/>
            </a:pPr>
            <a:r>
              <a:rPr lang="en-US" sz="1600" b="1" dirty="0">
                <a:solidFill>
                  <a:srgbClr val="313131"/>
                </a:solidFill>
                <a:latin typeface="Arial" panose="020B0604020202020204" pitchFamily="34" charset="0"/>
              </a:rPr>
              <a:t>How do we measure research impact?</a:t>
            </a:r>
          </a:p>
          <a:p>
            <a:pPr marL="742950" lvl="1" indent="-285750">
              <a:buFont typeface="Arial" panose="020B0604020202020204" pitchFamily="34" charset="0"/>
              <a:buChar char="•"/>
            </a:pPr>
            <a:r>
              <a:rPr lang="en-US" sz="1400" dirty="0">
                <a:solidFill>
                  <a:srgbClr val="313131"/>
                </a:solidFill>
                <a:latin typeface="Arial" panose="020B0604020202020204" pitchFamily="34" charset="0"/>
              </a:rPr>
              <a:t>Research impact is measured via citations or metrics that are a derivative of citations (APT, RCR, etc.)</a:t>
            </a:r>
            <a:br>
              <a:rPr lang="en-US" sz="1400" dirty="0">
                <a:solidFill>
                  <a:srgbClr val="313131"/>
                </a:solidFill>
                <a:latin typeface="Arial" panose="020B0604020202020204" pitchFamily="34" charset="0"/>
              </a:rPr>
            </a:br>
            <a:endParaRPr lang="en-US" sz="1600" dirty="0">
              <a:solidFill>
                <a:srgbClr val="313131"/>
              </a:solidFill>
              <a:latin typeface="Arial" panose="020B0604020202020204" pitchFamily="34" charset="0"/>
            </a:endParaRPr>
          </a:p>
          <a:p>
            <a:pPr marL="457200" indent="-457200">
              <a:buFont typeface="+mj-lt"/>
              <a:buAutoNum type="arabicPeriod"/>
            </a:pPr>
            <a:r>
              <a:rPr lang="en-US" sz="1600" b="1" dirty="0">
                <a:solidFill>
                  <a:srgbClr val="313131"/>
                </a:solidFill>
                <a:latin typeface="Arial" panose="020B0604020202020204" pitchFamily="34" charset="0"/>
              </a:rPr>
              <a:t>What is a Breakthrough?</a:t>
            </a:r>
          </a:p>
          <a:p>
            <a:pPr marL="742950" lvl="1" indent="-285750">
              <a:buFont typeface="Arial" panose="020B0604020202020204" pitchFamily="34" charset="0"/>
              <a:buChar char="•"/>
            </a:pPr>
            <a:r>
              <a:rPr lang="en-US" sz="1400" dirty="0">
                <a:solidFill>
                  <a:srgbClr val="313131"/>
                </a:solidFill>
                <a:latin typeface="Arial" panose="020B0604020202020204" pitchFamily="34" charset="0"/>
              </a:rPr>
              <a:t>A breakthrough is a paper that occurred at an inflection point of research interest (i.e. after the paper, the topic or topic co-co-occurrence became much more pronounced than it was before.) and the paper is highly cited by future works involving the same topics.</a:t>
            </a:r>
          </a:p>
        </p:txBody>
      </p:sp>
      <p:sp>
        <p:nvSpPr>
          <p:cNvPr id="58" name="TextBox 57">
            <a:extLst>
              <a:ext uri="{FF2B5EF4-FFF2-40B4-BE49-F238E27FC236}">
                <a16:creationId xmlns:a16="http://schemas.microsoft.com/office/drawing/2014/main" id="{74967FC4-F059-4B2A-02E4-EBDC838BE56D}"/>
              </a:ext>
            </a:extLst>
          </p:cNvPr>
          <p:cNvSpPr txBox="1"/>
          <p:nvPr/>
        </p:nvSpPr>
        <p:spPr>
          <a:xfrm>
            <a:off x="2372488" y="5786138"/>
            <a:ext cx="784189" cy="230832"/>
          </a:xfrm>
          <a:prstGeom prst="rect">
            <a:avLst/>
          </a:prstGeom>
          <a:noFill/>
        </p:spPr>
        <p:txBody>
          <a:bodyPr wrap="none" rtlCol="0">
            <a:spAutoFit/>
          </a:bodyPr>
          <a:lstStyle/>
          <a:p>
            <a:r>
              <a:rPr lang="en-US" sz="900" dirty="0"/>
              <a:t>166 citations</a:t>
            </a:r>
          </a:p>
        </p:txBody>
      </p:sp>
    </p:spTree>
    <p:extLst>
      <p:ext uri="{BB962C8B-B14F-4D97-AF65-F5344CB8AC3E}">
        <p14:creationId xmlns:p14="http://schemas.microsoft.com/office/powerpoint/2010/main" val="41758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2" name="Group 81">
            <a:extLst>
              <a:ext uri="{FF2B5EF4-FFF2-40B4-BE49-F238E27FC236}">
                <a16:creationId xmlns:a16="http://schemas.microsoft.com/office/drawing/2014/main" id="{E536F916-01EB-69DB-9072-A591BFE5D5B0}"/>
              </a:ext>
            </a:extLst>
          </p:cNvPr>
          <p:cNvGrpSpPr/>
          <p:nvPr/>
        </p:nvGrpSpPr>
        <p:grpSpPr>
          <a:xfrm>
            <a:off x="851659" y="2600257"/>
            <a:ext cx="10189507" cy="3699863"/>
            <a:chOff x="851659" y="1480759"/>
            <a:chExt cx="10189507" cy="3699863"/>
          </a:xfrm>
        </p:grpSpPr>
        <p:grpSp>
          <p:nvGrpSpPr>
            <p:cNvPr id="68" name="Group 67">
              <a:extLst>
                <a:ext uri="{FF2B5EF4-FFF2-40B4-BE49-F238E27FC236}">
                  <a16:creationId xmlns:a16="http://schemas.microsoft.com/office/drawing/2014/main" id="{00C4C675-3381-5C1C-16CE-70A93C184ED6}"/>
                </a:ext>
              </a:extLst>
            </p:cNvPr>
            <p:cNvGrpSpPr/>
            <p:nvPr/>
          </p:nvGrpSpPr>
          <p:grpSpPr>
            <a:xfrm>
              <a:off x="851659" y="1806888"/>
              <a:ext cx="8393867" cy="2712838"/>
              <a:chOff x="383653" y="1624413"/>
              <a:chExt cx="9333470" cy="3016509"/>
            </a:xfrm>
          </p:grpSpPr>
          <p:sp>
            <p:nvSpPr>
              <p:cNvPr id="7" name="Freeform 6">
                <a:extLst>
                  <a:ext uri="{FF2B5EF4-FFF2-40B4-BE49-F238E27FC236}">
                    <a16:creationId xmlns:a16="http://schemas.microsoft.com/office/drawing/2014/main" id="{D3AF9485-1504-6C7C-3346-2B009AA57E9F}"/>
                  </a:ext>
                </a:extLst>
              </p:cNvPr>
              <p:cNvSpPr/>
              <p:nvPr/>
            </p:nvSpPr>
            <p:spPr>
              <a:xfrm>
                <a:off x="922945" y="2198602"/>
                <a:ext cx="8554560" cy="805260"/>
              </a:xfrm>
              <a:custGeom>
                <a:avLst/>
                <a:gdLst>
                  <a:gd name="connsiteX0" fmla="*/ 0 w 10904433"/>
                  <a:gd name="connsiteY0" fmla="*/ 1945836 h 2193340"/>
                  <a:gd name="connsiteX1" fmla="*/ 418744 w 10904433"/>
                  <a:gd name="connsiteY1" fmla="*/ 1757829 h 2193340"/>
                  <a:gd name="connsiteX2" fmla="*/ 700755 w 10904433"/>
                  <a:gd name="connsiteY2" fmla="*/ 2056932 h 2193340"/>
                  <a:gd name="connsiteX3" fmla="*/ 1281869 w 10904433"/>
                  <a:gd name="connsiteY3" fmla="*/ 1604004 h 2193340"/>
                  <a:gd name="connsiteX4" fmla="*/ 1700613 w 10904433"/>
                  <a:gd name="connsiteY4" fmla="*/ 1706554 h 2193340"/>
                  <a:gd name="connsiteX5" fmla="*/ 1777525 w 10904433"/>
                  <a:gd name="connsiteY5" fmla="*/ 2031294 h 2193340"/>
                  <a:gd name="connsiteX6" fmla="*/ 2179177 w 10904433"/>
                  <a:gd name="connsiteY6" fmla="*/ 2185118 h 2193340"/>
                  <a:gd name="connsiteX7" fmla="*/ 2401368 w 10904433"/>
                  <a:gd name="connsiteY7" fmla="*/ 1792012 h 2193340"/>
                  <a:gd name="connsiteX8" fmla="*/ 2597921 w 10904433"/>
                  <a:gd name="connsiteY8" fmla="*/ 1920199 h 2193340"/>
                  <a:gd name="connsiteX9" fmla="*/ 2691925 w 10904433"/>
                  <a:gd name="connsiteY9" fmla="*/ 2082569 h 2193340"/>
                  <a:gd name="connsiteX10" fmla="*/ 3059394 w 10904433"/>
                  <a:gd name="connsiteY10" fmla="*/ 1672371 h 2193340"/>
                  <a:gd name="connsiteX11" fmla="*/ 3273039 w 10904433"/>
                  <a:gd name="connsiteY11" fmla="*/ 1997111 h 2193340"/>
                  <a:gd name="connsiteX12" fmla="*/ 3520867 w 10904433"/>
                  <a:gd name="connsiteY12" fmla="*/ 1766375 h 2193340"/>
                  <a:gd name="connsiteX13" fmla="*/ 3734512 w 10904433"/>
                  <a:gd name="connsiteY13" fmla="*/ 1894561 h 2193340"/>
                  <a:gd name="connsiteX14" fmla="*/ 3931065 w 10904433"/>
                  <a:gd name="connsiteY14" fmla="*/ 1877470 h 2193340"/>
                  <a:gd name="connsiteX15" fmla="*/ 4238714 w 10904433"/>
                  <a:gd name="connsiteY15" fmla="*/ 1604004 h 2193340"/>
                  <a:gd name="connsiteX16" fmla="*/ 4401084 w 10904433"/>
                  <a:gd name="connsiteY16" fmla="*/ 1698008 h 2193340"/>
                  <a:gd name="connsiteX17" fmla="*/ 4512179 w 10904433"/>
                  <a:gd name="connsiteY17" fmla="*/ 1911653 h 2193340"/>
                  <a:gd name="connsiteX18" fmla="*/ 4674549 w 10904433"/>
                  <a:gd name="connsiteY18" fmla="*/ 1928745 h 2193340"/>
                  <a:gd name="connsiteX19" fmla="*/ 4725824 w 10904433"/>
                  <a:gd name="connsiteY19" fmla="*/ 1911653 h 2193340"/>
                  <a:gd name="connsiteX20" fmla="*/ 4879648 w 10904433"/>
                  <a:gd name="connsiteY20" fmla="*/ 1774920 h 2193340"/>
                  <a:gd name="connsiteX21" fmla="*/ 4905286 w 10904433"/>
                  <a:gd name="connsiteY21" fmla="*/ 1578367 h 2193340"/>
                  <a:gd name="connsiteX22" fmla="*/ 4990744 w 10904433"/>
                  <a:gd name="connsiteY22" fmla="*/ 1313447 h 2193340"/>
                  <a:gd name="connsiteX23" fmla="*/ 5118931 w 10904433"/>
                  <a:gd name="connsiteY23" fmla="*/ 954524 h 2193340"/>
                  <a:gd name="connsiteX24" fmla="*/ 5221480 w 10904433"/>
                  <a:gd name="connsiteY24" fmla="*/ 638330 h 2193340"/>
                  <a:gd name="connsiteX25" fmla="*/ 5418033 w 10904433"/>
                  <a:gd name="connsiteY25" fmla="*/ 373410 h 2193340"/>
                  <a:gd name="connsiteX26" fmla="*/ 5597495 w 10904433"/>
                  <a:gd name="connsiteY26" fmla="*/ 296498 h 2193340"/>
                  <a:gd name="connsiteX27" fmla="*/ 5785503 w 10904433"/>
                  <a:gd name="connsiteY27" fmla="*/ 416139 h 2193340"/>
                  <a:gd name="connsiteX28" fmla="*/ 5845323 w 10904433"/>
                  <a:gd name="connsiteY28" fmla="*/ 535780 h 2193340"/>
                  <a:gd name="connsiteX29" fmla="*/ 5905144 w 10904433"/>
                  <a:gd name="connsiteY29" fmla="*/ 569963 h 2193340"/>
                  <a:gd name="connsiteX30" fmla="*/ 6212792 w 10904433"/>
                  <a:gd name="connsiteY30" fmla="*/ 270861 h 2193340"/>
                  <a:gd name="connsiteX31" fmla="*/ 6366617 w 10904433"/>
                  <a:gd name="connsiteY31" fmla="*/ 31578 h 2193340"/>
                  <a:gd name="connsiteX32" fmla="*/ 6443529 w 10904433"/>
                  <a:gd name="connsiteY32" fmla="*/ 23032 h 2193340"/>
                  <a:gd name="connsiteX33" fmla="*/ 6708448 w 10904433"/>
                  <a:gd name="connsiteY33" fmla="*/ 219586 h 2193340"/>
                  <a:gd name="connsiteX34" fmla="*/ 6759723 w 10904433"/>
                  <a:gd name="connsiteY34" fmla="*/ 296498 h 2193340"/>
                  <a:gd name="connsiteX35" fmla="*/ 6879364 w 10904433"/>
                  <a:gd name="connsiteY35" fmla="*/ 305044 h 2193340"/>
                  <a:gd name="connsiteX36" fmla="*/ 7058826 w 10904433"/>
                  <a:gd name="connsiteY36" fmla="*/ 125582 h 2193340"/>
                  <a:gd name="connsiteX37" fmla="*/ 7110101 w 10904433"/>
                  <a:gd name="connsiteY37" fmla="*/ 57216 h 2193340"/>
                  <a:gd name="connsiteX38" fmla="*/ 7169921 w 10904433"/>
                  <a:gd name="connsiteY38" fmla="*/ 99945 h 2193340"/>
                  <a:gd name="connsiteX39" fmla="*/ 7332291 w 10904433"/>
                  <a:gd name="connsiteY39" fmla="*/ 279406 h 2193340"/>
                  <a:gd name="connsiteX40" fmla="*/ 7494661 w 10904433"/>
                  <a:gd name="connsiteY40" fmla="*/ 364864 h 2193340"/>
                  <a:gd name="connsiteX41" fmla="*/ 7716852 w 10904433"/>
                  <a:gd name="connsiteY41" fmla="*/ 279406 h 2193340"/>
                  <a:gd name="connsiteX42" fmla="*/ 7964680 w 10904433"/>
                  <a:gd name="connsiteY42" fmla="*/ 91399 h 2193340"/>
                  <a:gd name="connsiteX43" fmla="*/ 8195417 w 10904433"/>
                  <a:gd name="connsiteY43" fmla="*/ 134128 h 2193340"/>
                  <a:gd name="connsiteX44" fmla="*/ 8366333 w 10904433"/>
                  <a:gd name="connsiteY44" fmla="*/ 279406 h 2193340"/>
                  <a:gd name="connsiteX45" fmla="*/ 8742347 w 10904433"/>
                  <a:gd name="connsiteY45" fmla="*/ 450322 h 2193340"/>
                  <a:gd name="connsiteX46" fmla="*/ 9562744 w 10904433"/>
                  <a:gd name="connsiteY46" fmla="*/ 253769 h 2193340"/>
                  <a:gd name="connsiteX47" fmla="*/ 10058400 w 10904433"/>
                  <a:gd name="connsiteY47" fmla="*/ 262315 h 2193340"/>
                  <a:gd name="connsiteX48" fmla="*/ 10289136 w 10904433"/>
                  <a:gd name="connsiteY48" fmla="*/ 441776 h 2193340"/>
                  <a:gd name="connsiteX49" fmla="*/ 10690789 w 10904433"/>
                  <a:gd name="connsiteY49" fmla="*/ 535780 h 2193340"/>
                  <a:gd name="connsiteX50" fmla="*/ 10827521 w 10904433"/>
                  <a:gd name="connsiteY50" fmla="*/ 458868 h 2193340"/>
                  <a:gd name="connsiteX51" fmla="*/ 10844613 w 10904433"/>
                  <a:gd name="connsiteY51" fmla="*/ 501597 h 2193340"/>
                  <a:gd name="connsiteX52" fmla="*/ 10904433 w 10904433"/>
                  <a:gd name="connsiteY52" fmla="*/ 381956 h 2193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904433" h="2193340">
                    <a:moveTo>
                      <a:pt x="0" y="1945836"/>
                    </a:moveTo>
                    <a:cubicBezTo>
                      <a:pt x="150976" y="1842574"/>
                      <a:pt x="301952" y="1739313"/>
                      <a:pt x="418744" y="1757829"/>
                    </a:cubicBezTo>
                    <a:cubicBezTo>
                      <a:pt x="535536" y="1776345"/>
                      <a:pt x="556901" y="2082569"/>
                      <a:pt x="700755" y="2056932"/>
                    </a:cubicBezTo>
                    <a:cubicBezTo>
                      <a:pt x="844609" y="2031295"/>
                      <a:pt x="1115226" y="1662400"/>
                      <a:pt x="1281869" y="1604004"/>
                    </a:cubicBezTo>
                    <a:cubicBezTo>
                      <a:pt x="1448512" y="1545608"/>
                      <a:pt x="1618004" y="1635339"/>
                      <a:pt x="1700613" y="1706554"/>
                    </a:cubicBezTo>
                    <a:cubicBezTo>
                      <a:pt x="1783222" y="1777769"/>
                      <a:pt x="1697764" y="1951533"/>
                      <a:pt x="1777525" y="2031294"/>
                    </a:cubicBezTo>
                    <a:cubicBezTo>
                      <a:pt x="1857286" y="2111055"/>
                      <a:pt x="2075203" y="2224998"/>
                      <a:pt x="2179177" y="2185118"/>
                    </a:cubicBezTo>
                    <a:cubicBezTo>
                      <a:pt x="2283151" y="2145238"/>
                      <a:pt x="2331577" y="1836165"/>
                      <a:pt x="2401368" y="1792012"/>
                    </a:cubicBezTo>
                    <a:cubicBezTo>
                      <a:pt x="2471159" y="1747859"/>
                      <a:pt x="2549495" y="1871773"/>
                      <a:pt x="2597921" y="1920199"/>
                    </a:cubicBezTo>
                    <a:cubicBezTo>
                      <a:pt x="2646347" y="1968625"/>
                      <a:pt x="2615013" y="2123874"/>
                      <a:pt x="2691925" y="2082569"/>
                    </a:cubicBezTo>
                    <a:cubicBezTo>
                      <a:pt x="2768837" y="2041264"/>
                      <a:pt x="2962542" y="1686614"/>
                      <a:pt x="3059394" y="1672371"/>
                    </a:cubicBezTo>
                    <a:cubicBezTo>
                      <a:pt x="3156246" y="1658128"/>
                      <a:pt x="3196127" y="1981444"/>
                      <a:pt x="3273039" y="1997111"/>
                    </a:cubicBezTo>
                    <a:cubicBezTo>
                      <a:pt x="3349951" y="2012778"/>
                      <a:pt x="3443955" y="1783467"/>
                      <a:pt x="3520867" y="1766375"/>
                    </a:cubicBezTo>
                    <a:cubicBezTo>
                      <a:pt x="3597779" y="1749283"/>
                      <a:pt x="3666146" y="1876045"/>
                      <a:pt x="3734512" y="1894561"/>
                    </a:cubicBezTo>
                    <a:cubicBezTo>
                      <a:pt x="3802878" y="1913077"/>
                      <a:pt x="3847031" y="1925896"/>
                      <a:pt x="3931065" y="1877470"/>
                    </a:cubicBezTo>
                    <a:cubicBezTo>
                      <a:pt x="4015099" y="1829044"/>
                      <a:pt x="4160378" y="1633914"/>
                      <a:pt x="4238714" y="1604004"/>
                    </a:cubicBezTo>
                    <a:cubicBezTo>
                      <a:pt x="4317050" y="1574094"/>
                      <a:pt x="4355507" y="1646733"/>
                      <a:pt x="4401084" y="1698008"/>
                    </a:cubicBezTo>
                    <a:cubicBezTo>
                      <a:pt x="4446662" y="1749283"/>
                      <a:pt x="4466602" y="1873197"/>
                      <a:pt x="4512179" y="1911653"/>
                    </a:cubicBezTo>
                    <a:cubicBezTo>
                      <a:pt x="4557757" y="1950109"/>
                      <a:pt x="4638942" y="1928745"/>
                      <a:pt x="4674549" y="1928745"/>
                    </a:cubicBezTo>
                    <a:cubicBezTo>
                      <a:pt x="4710156" y="1928745"/>
                      <a:pt x="4691641" y="1937290"/>
                      <a:pt x="4725824" y="1911653"/>
                    </a:cubicBezTo>
                    <a:cubicBezTo>
                      <a:pt x="4760007" y="1886015"/>
                      <a:pt x="4849738" y="1830468"/>
                      <a:pt x="4879648" y="1774920"/>
                    </a:cubicBezTo>
                    <a:cubicBezTo>
                      <a:pt x="4909558" y="1719372"/>
                      <a:pt x="4886770" y="1655279"/>
                      <a:pt x="4905286" y="1578367"/>
                    </a:cubicBezTo>
                    <a:cubicBezTo>
                      <a:pt x="4923802" y="1501455"/>
                      <a:pt x="4955137" y="1417421"/>
                      <a:pt x="4990744" y="1313447"/>
                    </a:cubicBezTo>
                    <a:cubicBezTo>
                      <a:pt x="5026351" y="1209473"/>
                      <a:pt x="5080475" y="1067043"/>
                      <a:pt x="5118931" y="954524"/>
                    </a:cubicBezTo>
                    <a:cubicBezTo>
                      <a:pt x="5157387" y="842004"/>
                      <a:pt x="5171630" y="735182"/>
                      <a:pt x="5221480" y="638330"/>
                    </a:cubicBezTo>
                    <a:cubicBezTo>
                      <a:pt x="5271330" y="541478"/>
                      <a:pt x="5355364" y="430382"/>
                      <a:pt x="5418033" y="373410"/>
                    </a:cubicBezTo>
                    <a:cubicBezTo>
                      <a:pt x="5480702" y="316438"/>
                      <a:pt x="5536250" y="289377"/>
                      <a:pt x="5597495" y="296498"/>
                    </a:cubicBezTo>
                    <a:cubicBezTo>
                      <a:pt x="5658740" y="303619"/>
                      <a:pt x="5744198" y="376259"/>
                      <a:pt x="5785503" y="416139"/>
                    </a:cubicBezTo>
                    <a:cubicBezTo>
                      <a:pt x="5826808" y="456019"/>
                      <a:pt x="5825383" y="510143"/>
                      <a:pt x="5845323" y="535780"/>
                    </a:cubicBezTo>
                    <a:cubicBezTo>
                      <a:pt x="5865263" y="561417"/>
                      <a:pt x="5843899" y="614116"/>
                      <a:pt x="5905144" y="569963"/>
                    </a:cubicBezTo>
                    <a:cubicBezTo>
                      <a:pt x="5966389" y="525810"/>
                      <a:pt x="6135880" y="360592"/>
                      <a:pt x="6212792" y="270861"/>
                    </a:cubicBezTo>
                    <a:cubicBezTo>
                      <a:pt x="6289704" y="181130"/>
                      <a:pt x="6328161" y="72883"/>
                      <a:pt x="6366617" y="31578"/>
                    </a:cubicBezTo>
                    <a:cubicBezTo>
                      <a:pt x="6405073" y="-9727"/>
                      <a:pt x="6386557" y="-8303"/>
                      <a:pt x="6443529" y="23032"/>
                    </a:cubicBezTo>
                    <a:cubicBezTo>
                      <a:pt x="6500501" y="54367"/>
                      <a:pt x="6655749" y="174008"/>
                      <a:pt x="6708448" y="219586"/>
                    </a:cubicBezTo>
                    <a:cubicBezTo>
                      <a:pt x="6761147" y="265164"/>
                      <a:pt x="6731237" y="282255"/>
                      <a:pt x="6759723" y="296498"/>
                    </a:cubicBezTo>
                    <a:cubicBezTo>
                      <a:pt x="6788209" y="310741"/>
                      <a:pt x="6829514" y="333530"/>
                      <a:pt x="6879364" y="305044"/>
                    </a:cubicBezTo>
                    <a:cubicBezTo>
                      <a:pt x="6929214" y="276558"/>
                      <a:pt x="7020370" y="166887"/>
                      <a:pt x="7058826" y="125582"/>
                    </a:cubicBezTo>
                    <a:cubicBezTo>
                      <a:pt x="7097282" y="84277"/>
                      <a:pt x="7091585" y="61489"/>
                      <a:pt x="7110101" y="57216"/>
                    </a:cubicBezTo>
                    <a:cubicBezTo>
                      <a:pt x="7128617" y="52943"/>
                      <a:pt x="7132889" y="62913"/>
                      <a:pt x="7169921" y="99945"/>
                    </a:cubicBezTo>
                    <a:cubicBezTo>
                      <a:pt x="7206953" y="136977"/>
                      <a:pt x="7278168" y="235253"/>
                      <a:pt x="7332291" y="279406"/>
                    </a:cubicBezTo>
                    <a:cubicBezTo>
                      <a:pt x="7386414" y="323559"/>
                      <a:pt x="7430568" y="364864"/>
                      <a:pt x="7494661" y="364864"/>
                    </a:cubicBezTo>
                    <a:cubicBezTo>
                      <a:pt x="7558754" y="364864"/>
                      <a:pt x="7638516" y="324983"/>
                      <a:pt x="7716852" y="279406"/>
                    </a:cubicBezTo>
                    <a:cubicBezTo>
                      <a:pt x="7795188" y="233829"/>
                      <a:pt x="7884919" y="115612"/>
                      <a:pt x="7964680" y="91399"/>
                    </a:cubicBezTo>
                    <a:cubicBezTo>
                      <a:pt x="8044441" y="67186"/>
                      <a:pt x="8128475" y="102794"/>
                      <a:pt x="8195417" y="134128"/>
                    </a:cubicBezTo>
                    <a:cubicBezTo>
                      <a:pt x="8262359" y="165462"/>
                      <a:pt x="8275178" y="226707"/>
                      <a:pt x="8366333" y="279406"/>
                    </a:cubicBezTo>
                    <a:cubicBezTo>
                      <a:pt x="8457488" y="332105"/>
                      <a:pt x="8542945" y="454595"/>
                      <a:pt x="8742347" y="450322"/>
                    </a:cubicBezTo>
                    <a:cubicBezTo>
                      <a:pt x="8941749" y="446049"/>
                      <a:pt x="9343402" y="285103"/>
                      <a:pt x="9562744" y="253769"/>
                    </a:cubicBezTo>
                    <a:cubicBezTo>
                      <a:pt x="9782086" y="222435"/>
                      <a:pt x="9937335" y="230980"/>
                      <a:pt x="10058400" y="262315"/>
                    </a:cubicBezTo>
                    <a:cubicBezTo>
                      <a:pt x="10179465" y="293650"/>
                      <a:pt x="10183738" y="396198"/>
                      <a:pt x="10289136" y="441776"/>
                    </a:cubicBezTo>
                    <a:cubicBezTo>
                      <a:pt x="10394534" y="487353"/>
                      <a:pt x="10601058" y="532931"/>
                      <a:pt x="10690789" y="535780"/>
                    </a:cubicBezTo>
                    <a:cubicBezTo>
                      <a:pt x="10780520" y="538629"/>
                      <a:pt x="10801884" y="464565"/>
                      <a:pt x="10827521" y="458868"/>
                    </a:cubicBezTo>
                    <a:cubicBezTo>
                      <a:pt x="10853158" y="453171"/>
                      <a:pt x="10831794" y="514416"/>
                      <a:pt x="10844613" y="501597"/>
                    </a:cubicBezTo>
                    <a:cubicBezTo>
                      <a:pt x="10857432" y="488778"/>
                      <a:pt x="10864553" y="416139"/>
                      <a:pt x="10904433" y="381956"/>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F7D37565-4C7F-94F9-02E8-68036B36C9BC}"/>
                  </a:ext>
                </a:extLst>
              </p:cNvPr>
              <p:cNvCxnSpPr>
                <a:cxnSpLocks/>
              </p:cNvCxnSpPr>
              <p:nvPr/>
            </p:nvCxnSpPr>
            <p:spPr>
              <a:xfrm>
                <a:off x="4425681" y="2606185"/>
                <a:ext cx="0" cy="492126"/>
              </a:xfrm>
              <a:prstGeom prst="line">
                <a:avLst/>
              </a:prstGeom>
              <a:ln w="25400"/>
            </p:spPr>
            <p:style>
              <a:lnRef idx="1">
                <a:schemeClr val="accent2"/>
              </a:lnRef>
              <a:fillRef idx="0">
                <a:schemeClr val="accent2"/>
              </a:fillRef>
              <a:effectRef idx="0">
                <a:schemeClr val="accent2"/>
              </a:effectRef>
              <a:fontRef idx="minor">
                <a:schemeClr val="tx1"/>
              </a:fontRef>
            </p:style>
          </p:cxnSp>
          <p:sp>
            <p:nvSpPr>
              <p:cNvPr id="33" name="TextBox 32">
                <a:extLst>
                  <a:ext uri="{FF2B5EF4-FFF2-40B4-BE49-F238E27FC236}">
                    <a16:creationId xmlns:a16="http://schemas.microsoft.com/office/drawing/2014/main" id="{00772135-9B42-15C0-297C-CDE5E69CC75B}"/>
                  </a:ext>
                </a:extLst>
              </p:cNvPr>
              <p:cNvSpPr txBox="1"/>
              <p:nvPr/>
            </p:nvSpPr>
            <p:spPr>
              <a:xfrm rot="16200000">
                <a:off x="-196638" y="2669161"/>
                <a:ext cx="1673926" cy="513343"/>
              </a:xfrm>
              <a:prstGeom prst="rect">
                <a:avLst/>
              </a:prstGeom>
              <a:noFill/>
            </p:spPr>
            <p:txBody>
              <a:bodyPr wrap="none" rtlCol="0">
                <a:spAutoFit/>
              </a:bodyPr>
              <a:lstStyle/>
              <a:p>
                <a:r>
                  <a:rPr lang="en-US" sz="1200" dirty="0"/>
                  <a:t>Scientific Activity</a:t>
                </a:r>
              </a:p>
              <a:p>
                <a:r>
                  <a:rPr lang="en-US" sz="1200" dirty="0"/>
                  <a:t>On Topic intersection</a:t>
                </a:r>
              </a:p>
            </p:txBody>
          </p:sp>
          <p:cxnSp>
            <p:nvCxnSpPr>
              <p:cNvPr id="37" name="Straight Connector 36">
                <a:extLst>
                  <a:ext uri="{FF2B5EF4-FFF2-40B4-BE49-F238E27FC236}">
                    <a16:creationId xmlns:a16="http://schemas.microsoft.com/office/drawing/2014/main" id="{598BCF83-3C78-25D5-4DEC-5857D496B7D3}"/>
                  </a:ext>
                </a:extLst>
              </p:cNvPr>
              <p:cNvCxnSpPr>
                <a:cxnSpLocks/>
              </p:cNvCxnSpPr>
              <p:nvPr/>
            </p:nvCxnSpPr>
            <p:spPr>
              <a:xfrm>
                <a:off x="6774351" y="2068990"/>
                <a:ext cx="0" cy="492126"/>
              </a:xfrm>
              <a:prstGeom prst="line">
                <a:avLst/>
              </a:prstGeom>
              <a:ln w="25400"/>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id="{E5EF7DBB-A6E2-3F8D-F08A-20BDEA8AD401}"/>
                  </a:ext>
                </a:extLst>
              </p:cNvPr>
              <p:cNvCxnSpPr>
                <a:cxnSpLocks/>
              </p:cNvCxnSpPr>
              <p:nvPr/>
            </p:nvCxnSpPr>
            <p:spPr>
              <a:xfrm>
                <a:off x="9411983" y="2068990"/>
                <a:ext cx="0" cy="492126"/>
              </a:xfrm>
              <a:prstGeom prst="line">
                <a:avLst/>
              </a:prstGeom>
              <a:ln w="25400"/>
            </p:spPr>
            <p:style>
              <a:lnRef idx="1">
                <a:schemeClr val="accent2"/>
              </a:lnRef>
              <a:fillRef idx="0">
                <a:schemeClr val="accent2"/>
              </a:fillRef>
              <a:effectRef idx="0">
                <a:schemeClr val="accent2"/>
              </a:effectRef>
              <a:fontRef idx="minor">
                <a:schemeClr val="tx1"/>
              </a:fontRef>
            </p:style>
          </p:cxnSp>
          <p:cxnSp>
            <p:nvCxnSpPr>
              <p:cNvPr id="42" name="Straight Connector 41">
                <a:extLst>
                  <a:ext uri="{FF2B5EF4-FFF2-40B4-BE49-F238E27FC236}">
                    <a16:creationId xmlns:a16="http://schemas.microsoft.com/office/drawing/2014/main" id="{A06F3A21-01DD-1B92-E641-B65266713CB7}"/>
                  </a:ext>
                </a:extLst>
              </p:cNvPr>
              <p:cNvCxnSpPr>
                <a:cxnSpLocks/>
              </p:cNvCxnSpPr>
              <p:nvPr/>
            </p:nvCxnSpPr>
            <p:spPr>
              <a:xfrm>
                <a:off x="3629499" y="2645278"/>
                <a:ext cx="0" cy="492126"/>
              </a:xfrm>
              <a:prstGeom prst="line">
                <a:avLst/>
              </a:prstGeom>
              <a:ln w="25400"/>
            </p:spPr>
            <p:style>
              <a:lnRef idx="1">
                <a:schemeClr val="accent2"/>
              </a:lnRef>
              <a:fillRef idx="0">
                <a:schemeClr val="accent2"/>
              </a:fillRef>
              <a:effectRef idx="0">
                <a:schemeClr val="accent2"/>
              </a:effectRef>
              <a:fontRef idx="minor">
                <a:schemeClr val="tx1"/>
              </a:fontRef>
            </p:style>
          </p:cxnSp>
          <p:pic>
            <p:nvPicPr>
              <p:cNvPr id="56" name="Picture 55">
                <a:extLst>
                  <a:ext uri="{FF2B5EF4-FFF2-40B4-BE49-F238E27FC236}">
                    <a16:creationId xmlns:a16="http://schemas.microsoft.com/office/drawing/2014/main" id="{7BA4D093-0BD7-FA9B-04A7-8030A5172F38}"/>
                  </a:ext>
                </a:extLst>
              </p:cNvPr>
              <p:cNvPicPr>
                <a:picLocks noChangeAspect="1"/>
              </p:cNvPicPr>
              <p:nvPr/>
            </p:nvPicPr>
            <p:blipFill>
              <a:blip r:embed="rId2">
                <a:alphaModFix amt="35000"/>
              </a:blip>
              <a:stretch>
                <a:fillRect/>
              </a:stretch>
            </p:blipFill>
            <p:spPr>
              <a:xfrm flipH="1">
                <a:off x="3092679" y="3154655"/>
                <a:ext cx="1134375" cy="1486267"/>
              </a:xfrm>
              <a:prstGeom prst="rect">
                <a:avLst/>
              </a:prstGeom>
            </p:spPr>
          </p:pic>
          <p:pic>
            <p:nvPicPr>
              <p:cNvPr id="59" name="Picture 58">
                <a:extLst>
                  <a:ext uri="{FF2B5EF4-FFF2-40B4-BE49-F238E27FC236}">
                    <a16:creationId xmlns:a16="http://schemas.microsoft.com/office/drawing/2014/main" id="{3FB8A5A0-CB90-F2C7-EDE2-FE49373C56C4}"/>
                  </a:ext>
                </a:extLst>
              </p:cNvPr>
              <p:cNvPicPr>
                <a:picLocks noChangeAspect="1"/>
              </p:cNvPicPr>
              <p:nvPr/>
            </p:nvPicPr>
            <p:blipFill>
              <a:blip r:embed="rId2">
                <a:alphaModFix amt="35000"/>
              </a:blip>
              <a:stretch>
                <a:fillRect/>
              </a:stretch>
            </p:blipFill>
            <p:spPr>
              <a:xfrm flipH="1">
                <a:off x="4283014" y="2190877"/>
                <a:ext cx="304340" cy="398748"/>
              </a:xfrm>
              <a:prstGeom prst="rect">
                <a:avLst/>
              </a:prstGeom>
            </p:spPr>
          </p:pic>
          <p:pic>
            <p:nvPicPr>
              <p:cNvPr id="60" name="Picture 59">
                <a:extLst>
                  <a:ext uri="{FF2B5EF4-FFF2-40B4-BE49-F238E27FC236}">
                    <a16:creationId xmlns:a16="http://schemas.microsoft.com/office/drawing/2014/main" id="{8A016443-15E1-1297-5ADB-7A1EF14A5E02}"/>
                  </a:ext>
                </a:extLst>
              </p:cNvPr>
              <p:cNvPicPr>
                <a:picLocks noChangeAspect="1"/>
              </p:cNvPicPr>
              <p:nvPr/>
            </p:nvPicPr>
            <p:blipFill>
              <a:blip r:embed="rId2">
                <a:alphaModFix amt="35000"/>
              </a:blip>
              <a:stretch>
                <a:fillRect/>
              </a:stretch>
            </p:blipFill>
            <p:spPr>
              <a:xfrm flipH="1">
                <a:off x="6214390" y="2582744"/>
                <a:ext cx="1134375" cy="1486265"/>
              </a:xfrm>
              <a:prstGeom prst="rect">
                <a:avLst/>
              </a:prstGeom>
            </p:spPr>
          </p:pic>
          <p:pic>
            <p:nvPicPr>
              <p:cNvPr id="61" name="Picture 60">
                <a:extLst>
                  <a:ext uri="{FF2B5EF4-FFF2-40B4-BE49-F238E27FC236}">
                    <a16:creationId xmlns:a16="http://schemas.microsoft.com/office/drawing/2014/main" id="{D97C3138-DBA6-2EEC-0FB9-B5BA4939D640}"/>
                  </a:ext>
                </a:extLst>
              </p:cNvPr>
              <p:cNvPicPr>
                <a:picLocks noChangeAspect="1"/>
              </p:cNvPicPr>
              <p:nvPr/>
            </p:nvPicPr>
            <p:blipFill>
              <a:blip r:embed="rId2">
                <a:alphaModFix amt="35000"/>
              </a:blip>
              <a:stretch>
                <a:fillRect/>
              </a:stretch>
            </p:blipFill>
            <p:spPr>
              <a:xfrm flipH="1">
                <a:off x="9110031" y="2593238"/>
                <a:ext cx="607092" cy="795416"/>
              </a:xfrm>
              <a:prstGeom prst="rect">
                <a:avLst/>
              </a:prstGeom>
            </p:spPr>
          </p:pic>
          <p:cxnSp>
            <p:nvCxnSpPr>
              <p:cNvPr id="64" name="Straight Connector 63">
                <a:extLst>
                  <a:ext uri="{FF2B5EF4-FFF2-40B4-BE49-F238E27FC236}">
                    <a16:creationId xmlns:a16="http://schemas.microsoft.com/office/drawing/2014/main" id="{A1A79CAD-17F8-7A5C-43F0-9400AD57CA16}"/>
                  </a:ext>
                </a:extLst>
              </p:cNvPr>
              <p:cNvCxnSpPr>
                <a:cxnSpLocks/>
              </p:cNvCxnSpPr>
              <p:nvPr/>
            </p:nvCxnSpPr>
            <p:spPr>
              <a:xfrm>
                <a:off x="7925186" y="2109106"/>
                <a:ext cx="0" cy="492126"/>
              </a:xfrm>
              <a:prstGeom prst="line">
                <a:avLst/>
              </a:prstGeom>
              <a:ln w="25400"/>
            </p:spPr>
            <p:style>
              <a:lnRef idx="1">
                <a:schemeClr val="accent2"/>
              </a:lnRef>
              <a:fillRef idx="0">
                <a:schemeClr val="accent2"/>
              </a:fillRef>
              <a:effectRef idx="0">
                <a:schemeClr val="accent2"/>
              </a:effectRef>
              <a:fontRef idx="minor">
                <a:schemeClr val="tx1"/>
              </a:fontRef>
            </p:style>
          </p:cxnSp>
          <p:pic>
            <p:nvPicPr>
              <p:cNvPr id="65" name="Picture 64">
                <a:extLst>
                  <a:ext uri="{FF2B5EF4-FFF2-40B4-BE49-F238E27FC236}">
                    <a16:creationId xmlns:a16="http://schemas.microsoft.com/office/drawing/2014/main" id="{B3A65063-A8CC-7DC9-7E06-216094054A73}"/>
                  </a:ext>
                </a:extLst>
              </p:cNvPr>
              <p:cNvPicPr>
                <a:picLocks noChangeAspect="1"/>
              </p:cNvPicPr>
              <p:nvPr/>
            </p:nvPicPr>
            <p:blipFill>
              <a:blip r:embed="rId2">
                <a:alphaModFix amt="35000"/>
              </a:blip>
              <a:stretch>
                <a:fillRect/>
              </a:stretch>
            </p:blipFill>
            <p:spPr>
              <a:xfrm flipH="1">
                <a:off x="7754977" y="1624413"/>
                <a:ext cx="359417" cy="470910"/>
              </a:xfrm>
              <a:prstGeom prst="rect">
                <a:avLst/>
              </a:prstGeom>
            </p:spPr>
          </p:pic>
        </p:grpSp>
        <p:sp>
          <p:nvSpPr>
            <p:cNvPr id="69" name="TextBox 68">
              <a:extLst>
                <a:ext uri="{FF2B5EF4-FFF2-40B4-BE49-F238E27FC236}">
                  <a16:creationId xmlns:a16="http://schemas.microsoft.com/office/drawing/2014/main" id="{4579B64C-7C46-B2ED-739D-7D8B0CC90653}"/>
                </a:ext>
              </a:extLst>
            </p:cNvPr>
            <p:cNvSpPr txBox="1"/>
            <p:nvPr/>
          </p:nvSpPr>
          <p:spPr>
            <a:xfrm>
              <a:off x="3416321" y="3204321"/>
              <a:ext cx="708848" cy="338554"/>
            </a:xfrm>
            <a:prstGeom prst="rect">
              <a:avLst/>
            </a:prstGeom>
            <a:noFill/>
          </p:spPr>
          <p:txBody>
            <a:bodyPr wrap="none" rtlCol="0">
              <a:spAutoFit/>
            </a:bodyPr>
            <a:lstStyle/>
            <a:p>
              <a:r>
                <a:rPr lang="en-US" sz="800" dirty="0"/>
                <a:t>High impact</a:t>
              </a:r>
            </a:p>
            <a:p>
              <a:r>
                <a:rPr lang="en-US" sz="800" dirty="0"/>
                <a:t>High novelty</a:t>
              </a:r>
            </a:p>
          </p:txBody>
        </p:sp>
        <p:cxnSp>
          <p:nvCxnSpPr>
            <p:cNvPr id="72" name="Straight Arrow Connector 71">
              <a:extLst>
                <a:ext uri="{FF2B5EF4-FFF2-40B4-BE49-F238E27FC236}">
                  <a16:creationId xmlns:a16="http://schemas.microsoft.com/office/drawing/2014/main" id="{50A4F9F3-1113-24C9-A624-3170BBF73A60}"/>
                </a:ext>
              </a:extLst>
            </p:cNvPr>
            <p:cNvCxnSpPr>
              <a:cxnSpLocks/>
            </p:cNvCxnSpPr>
            <p:nvPr/>
          </p:nvCxnSpPr>
          <p:spPr>
            <a:xfrm flipV="1">
              <a:off x="1336662" y="1899158"/>
              <a:ext cx="0" cy="2732663"/>
            </a:xfrm>
            <a:prstGeom prst="straightConnector1">
              <a:avLst/>
            </a:prstGeom>
            <a:ln w="158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C3841035-830B-5297-840E-6DBDDC1E827C}"/>
                </a:ext>
              </a:extLst>
            </p:cNvPr>
            <p:cNvCxnSpPr>
              <a:cxnSpLocks/>
            </p:cNvCxnSpPr>
            <p:nvPr/>
          </p:nvCxnSpPr>
          <p:spPr>
            <a:xfrm>
              <a:off x="1241585" y="4631821"/>
              <a:ext cx="9799581" cy="0"/>
            </a:xfrm>
            <a:prstGeom prst="straightConnector1">
              <a:avLst/>
            </a:prstGeom>
            <a:ln w="158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E8C399D2-9CE6-BC66-F6BF-74F33603B3A0}"/>
                </a:ext>
              </a:extLst>
            </p:cNvPr>
            <p:cNvSpPr txBox="1"/>
            <p:nvPr/>
          </p:nvSpPr>
          <p:spPr>
            <a:xfrm>
              <a:off x="5596852" y="4903623"/>
              <a:ext cx="495649" cy="276999"/>
            </a:xfrm>
            <a:prstGeom prst="rect">
              <a:avLst/>
            </a:prstGeom>
            <a:noFill/>
          </p:spPr>
          <p:txBody>
            <a:bodyPr wrap="none" rtlCol="0">
              <a:spAutoFit/>
            </a:bodyPr>
            <a:lstStyle/>
            <a:p>
              <a:r>
                <a:rPr lang="en-US" sz="1200" dirty="0"/>
                <a:t>Time</a:t>
              </a:r>
            </a:p>
          </p:txBody>
        </p:sp>
        <p:sp>
          <p:nvSpPr>
            <p:cNvPr id="79" name="TextBox 78">
              <a:extLst>
                <a:ext uri="{FF2B5EF4-FFF2-40B4-BE49-F238E27FC236}">
                  <a16:creationId xmlns:a16="http://schemas.microsoft.com/office/drawing/2014/main" id="{DF2C9751-76D7-7117-78C2-C72A54D54C77}"/>
                </a:ext>
              </a:extLst>
            </p:cNvPr>
            <p:cNvSpPr txBox="1"/>
            <p:nvPr/>
          </p:nvSpPr>
          <p:spPr>
            <a:xfrm>
              <a:off x="6254199" y="2702468"/>
              <a:ext cx="689612" cy="338554"/>
            </a:xfrm>
            <a:prstGeom prst="rect">
              <a:avLst/>
            </a:prstGeom>
            <a:noFill/>
          </p:spPr>
          <p:txBody>
            <a:bodyPr wrap="none" rtlCol="0">
              <a:spAutoFit/>
            </a:bodyPr>
            <a:lstStyle/>
            <a:p>
              <a:r>
                <a:rPr lang="en-US" sz="800" dirty="0"/>
                <a:t>High impact</a:t>
              </a:r>
            </a:p>
            <a:p>
              <a:r>
                <a:rPr lang="en-US" sz="800" dirty="0"/>
                <a:t>Low novelty</a:t>
              </a:r>
            </a:p>
          </p:txBody>
        </p:sp>
        <p:sp>
          <p:nvSpPr>
            <p:cNvPr id="80" name="TextBox 79">
              <a:extLst>
                <a:ext uri="{FF2B5EF4-FFF2-40B4-BE49-F238E27FC236}">
                  <a16:creationId xmlns:a16="http://schemas.microsoft.com/office/drawing/2014/main" id="{FE451B25-A940-4704-F02B-7996694183CF}"/>
                </a:ext>
              </a:extLst>
            </p:cNvPr>
            <p:cNvSpPr txBox="1"/>
            <p:nvPr/>
          </p:nvSpPr>
          <p:spPr>
            <a:xfrm>
              <a:off x="4149977" y="1952446"/>
              <a:ext cx="699230" cy="338554"/>
            </a:xfrm>
            <a:prstGeom prst="rect">
              <a:avLst/>
            </a:prstGeom>
            <a:noFill/>
          </p:spPr>
          <p:txBody>
            <a:bodyPr wrap="none" rtlCol="0">
              <a:spAutoFit/>
            </a:bodyPr>
            <a:lstStyle/>
            <a:p>
              <a:r>
                <a:rPr lang="en-US" sz="800" dirty="0"/>
                <a:t>low impact</a:t>
              </a:r>
              <a:br>
                <a:rPr lang="en-US" sz="800" dirty="0"/>
              </a:br>
              <a:r>
                <a:rPr lang="en-US" sz="800" dirty="0"/>
                <a:t>high novelty</a:t>
              </a:r>
            </a:p>
          </p:txBody>
        </p:sp>
        <p:sp>
          <p:nvSpPr>
            <p:cNvPr id="81" name="TextBox 80">
              <a:extLst>
                <a:ext uri="{FF2B5EF4-FFF2-40B4-BE49-F238E27FC236}">
                  <a16:creationId xmlns:a16="http://schemas.microsoft.com/office/drawing/2014/main" id="{CEDC50BD-6DDB-6081-CEBA-A06593ABD670}"/>
                </a:ext>
              </a:extLst>
            </p:cNvPr>
            <p:cNvSpPr txBox="1"/>
            <p:nvPr/>
          </p:nvSpPr>
          <p:spPr>
            <a:xfrm>
              <a:off x="7298795" y="1480759"/>
              <a:ext cx="670376" cy="338554"/>
            </a:xfrm>
            <a:prstGeom prst="rect">
              <a:avLst/>
            </a:prstGeom>
            <a:noFill/>
          </p:spPr>
          <p:txBody>
            <a:bodyPr wrap="none" rtlCol="0">
              <a:spAutoFit/>
            </a:bodyPr>
            <a:lstStyle/>
            <a:p>
              <a:r>
                <a:rPr lang="en-US" sz="800" dirty="0"/>
                <a:t>low impact</a:t>
              </a:r>
              <a:br>
                <a:rPr lang="en-US" sz="800" dirty="0"/>
              </a:br>
              <a:r>
                <a:rPr lang="en-US" sz="800" dirty="0"/>
                <a:t>low novelty</a:t>
              </a:r>
            </a:p>
          </p:txBody>
        </p:sp>
      </p:grpSp>
      <p:sp>
        <p:nvSpPr>
          <p:cNvPr id="83" name="Freeform 82">
            <a:extLst>
              <a:ext uri="{FF2B5EF4-FFF2-40B4-BE49-F238E27FC236}">
                <a16:creationId xmlns:a16="http://schemas.microsoft.com/office/drawing/2014/main" id="{DD093F79-E7A2-810C-267A-2EDA5DB9B55C}"/>
              </a:ext>
            </a:extLst>
          </p:cNvPr>
          <p:cNvSpPr/>
          <p:nvPr/>
        </p:nvSpPr>
        <p:spPr>
          <a:xfrm>
            <a:off x="9058542" y="2269262"/>
            <a:ext cx="2221907" cy="1294332"/>
          </a:xfrm>
          <a:custGeom>
            <a:avLst/>
            <a:gdLst>
              <a:gd name="connsiteX0" fmla="*/ 0 w 2221907"/>
              <a:gd name="connsiteY0" fmla="*/ 1294332 h 1294332"/>
              <a:gd name="connsiteX1" fmla="*/ 222191 w 2221907"/>
              <a:gd name="connsiteY1" fmla="*/ 1046504 h 1294332"/>
              <a:gd name="connsiteX2" fmla="*/ 435836 w 2221907"/>
              <a:gd name="connsiteY2" fmla="*/ 1191783 h 1294332"/>
              <a:gd name="connsiteX3" fmla="*/ 726393 w 2221907"/>
              <a:gd name="connsiteY3" fmla="*/ 935409 h 1294332"/>
              <a:gd name="connsiteX4" fmla="*/ 914400 w 2221907"/>
              <a:gd name="connsiteY4" fmla="*/ 636306 h 1294332"/>
              <a:gd name="connsiteX5" fmla="*/ 1059679 w 2221907"/>
              <a:gd name="connsiteY5" fmla="*/ 755947 h 1294332"/>
              <a:gd name="connsiteX6" fmla="*/ 1239140 w 2221907"/>
              <a:gd name="connsiteY6" fmla="*/ 405570 h 1294332"/>
              <a:gd name="connsiteX7" fmla="*/ 1341690 w 2221907"/>
              <a:gd name="connsiteY7" fmla="*/ 542302 h 1294332"/>
              <a:gd name="connsiteX8" fmla="*/ 1666430 w 2221907"/>
              <a:gd name="connsiteY8" fmla="*/ 12463 h 1294332"/>
              <a:gd name="connsiteX9" fmla="*/ 1786071 w 2221907"/>
              <a:gd name="connsiteY9" fmla="*/ 157742 h 1294332"/>
              <a:gd name="connsiteX10" fmla="*/ 1948441 w 2221907"/>
              <a:gd name="connsiteY10" fmla="*/ 46646 h 1294332"/>
              <a:gd name="connsiteX11" fmla="*/ 2102265 w 2221907"/>
              <a:gd name="connsiteY11" fmla="*/ 115013 h 1294332"/>
              <a:gd name="connsiteX12" fmla="*/ 2196269 w 2221907"/>
              <a:gd name="connsiteY12" fmla="*/ 97921 h 1294332"/>
              <a:gd name="connsiteX13" fmla="*/ 2221907 w 2221907"/>
              <a:gd name="connsiteY13" fmla="*/ 106467 h 1294332"/>
              <a:gd name="connsiteX14" fmla="*/ 2187723 w 2221907"/>
              <a:gd name="connsiteY14" fmla="*/ 89375 h 1294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221907" h="1294332">
                <a:moveTo>
                  <a:pt x="0" y="1294332"/>
                </a:moveTo>
                <a:cubicBezTo>
                  <a:pt x="74776" y="1178963"/>
                  <a:pt x="149552" y="1063595"/>
                  <a:pt x="222191" y="1046504"/>
                </a:cubicBezTo>
                <a:cubicBezTo>
                  <a:pt x="294830" y="1029413"/>
                  <a:pt x="351802" y="1210299"/>
                  <a:pt x="435836" y="1191783"/>
                </a:cubicBezTo>
                <a:cubicBezTo>
                  <a:pt x="519870" y="1173267"/>
                  <a:pt x="646632" y="1027988"/>
                  <a:pt x="726393" y="935409"/>
                </a:cubicBezTo>
                <a:cubicBezTo>
                  <a:pt x="806154" y="842830"/>
                  <a:pt x="858852" y="666216"/>
                  <a:pt x="914400" y="636306"/>
                </a:cubicBezTo>
                <a:cubicBezTo>
                  <a:pt x="969948" y="606396"/>
                  <a:pt x="1005556" y="794403"/>
                  <a:pt x="1059679" y="755947"/>
                </a:cubicBezTo>
                <a:cubicBezTo>
                  <a:pt x="1113802" y="717491"/>
                  <a:pt x="1192138" y="441178"/>
                  <a:pt x="1239140" y="405570"/>
                </a:cubicBezTo>
                <a:cubicBezTo>
                  <a:pt x="1286142" y="369962"/>
                  <a:pt x="1270475" y="607820"/>
                  <a:pt x="1341690" y="542302"/>
                </a:cubicBezTo>
                <a:cubicBezTo>
                  <a:pt x="1412905" y="476784"/>
                  <a:pt x="1592367" y="76556"/>
                  <a:pt x="1666430" y="12463"/>
                </a:cubicBezTo>
                <a:cubicBezTo>
                  <a:pt x="1740493" y="-51630"/>
                  <a:pt x="1739069" y="152045"/>
                  <a:pt x="1786071" y="157742"/>
                </a:cubicBezTo>
                <a:cubicBezTo>
                  <a:pt x="1833073" y="163439"/>
                  <a:pt x="1895742" y="53767"/>
                  <a:pt x="1948441" y="46646"/>
                </a:cubicBezTo>
                <a:cubicBezTo>
                  <a:pt x="2001140" y="39525"/>
                  <a:pt x="2060960" y="106467"/>
                  <a:pt x="2102265" y="115013"/>
                </a:cubicBezTo>
                <a:cubicBezTo>
                  <a:pt x="2143570" y="123559"/>
                  <a:pt x="2196269" y="97921"/>
                  <a:pt x="2196269" y="97921"/>
                </a:cubicBezTo>
                <a:cubicBezTo>
                  <a:pt x="2216209" y="96497"/>
                  <a:pt x="2221907" y="106467"/>
                  <a:pt x="2221907" y="106467"/>
                </a:cubicBezTo>
                <a:cubicBezTo>
                  <a:pt x="2220483" y="105043"/>
                  <a:pt x="2167783" y="119285"/>
                  <a:pt x="2187723" y="89375"/>
                </a:cubicBezTo>
              </a:path>
            </a:pathLst>
          </a:custGeom>
          <a:noFill/>
          <a:ln>
            <a:solidFill>
              <a:schemeClr val="tx1">
                <a:lumMod val="65000"/>
                <a:lumOff val="3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TextBox 83">
            <a:extLst>
              <a:ext uri="{FF2B5EF4-FFF2-40B4-BE49-F238E27FC236}">
                <a16:creationId xmlns:a16="http://schemas.microsoft.com/office/drawing/2014/main" id="{4BBB26BB-9E83-A93D-E472-8F0DDBCE2159}"/>
              </a:ext>
            </a:extLst>
          </p:cNvPr>
          <p:cNvSpPr txBox="1"/>
          <p:nvPr/>
        </p:nvSpPr>
        <p:spPr>
          <a:xfrm>
            <a:off x="8700370" y="3764341"/>
            <a:ext cx="577402" cy="338554"/>
          </a:xfrm>
          <a:prstGeom prst="rect">
            <a:avLst/>
          </a:prstGeom>
          <a:noFill/>
        </p:spPr>
        <p:txBody>
          <a:bodyPr wrap="none" rtlCol="0">
            <a:spAutoFit/>
          </a:bodyPr>
          <a:lstStyle/>
          <a:p>
            <a:r>
              <a:rPr lang="en-US" sz="800" dirty="0"/>
              <a:t>Impact ? </a:t>
            </a:r>
          </a:p>
          <a:p>
            <a:r>
              <a:rPr lang="en-US" sz="800" dirty="0"/>
              <a:t>Novelty ?</a:t>
            </a:r>
          </a:p>
        </p:txBody>
      </p:sp>
      <p:sp>
        <p:nvSpPr>
          <p:cNvPr id="157" name="Rectangle 156">
            <a:extLst>
              <a:ext uri="{FF2B5EF4-FFF2-40B4-BE49-F238E27FC236}">
                <a16:creationId xmlns:a16="http://schemas.microsoft.com/office/drawing/2014/main" id="{0B31ECB8-EA70-9B02-45CA-A06E3010ECA9}"/>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Title 1">
            <a:extLst>
              <a:ext uri="{FF2B5EF4-FFF2-40B4-BE49-F238E27FC236}">
                <a16:creationId xmlns:a16="http://schemas.microsoft.com/office/drawing/2014/main" id="{4C9C00AF-41B5-392B-69D0-C5C43FCFFEEB}"/>
              </a:ext>
            </a:extLst>
          </p:cNvPr>
          <p:cNvSpPr txBox="1">
            <a:spLocks/>
          </p:cNvSpPr>
          <p:nvPr/>
        </p:nvSpPr>
        <p:spPr>
          <a:xfrm>
            <a:off x="838200" y="541310"/>
            <a:ext cx="10515600" cy="6191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a:t>We would like BRAINWORKS to help us identify and predict scientific breakthroughs </a:t>
            </a:r>
            <a:endParaRPr lang="en-US" sz="2400" dirty="0"/>
          </a:p>
        </p:txBody>
      </p:sp>
      <p:sp>
        <p:nvSpPr>
          <p:cNvPr id="159" name="Title 1">
            <a:extLst>
              <a:ext uri="{FF2B5EF4-FFF2-40B4-BE49-F238E27FC236}">
                <a16:creationId xmlns:a16="http://schemas.microsoft.com/office/drawing/2014/main" id="{366C3559-A2D3-0487-6330-EBD8EC0F3DFA}"/>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This would allow us to filter semantic triples by their importance, and create more sparse graphs.</a:t>
            </a:r>
          </a:p>
        </p:txBody>
      </p:sp>
      <p:pic>
        <p:nvPicPr>
          <p:cNvPr id="161" name="Google Shape;268;p30">
            <a:extLst>
              <a:ext uri="{FF2B5EF4-FFF2-40B4-BE49-F238E27FC236}">
                <a16:creationId xmlns:a16="http://schemas.microsoft.com/office/drawing/2014/main" id="{491CB1E0-4327-DF70-DAAC-2E5F98BF9E0B}"/>
              </a:ext>
            </a:extLst>
          </p:cNvPr>
          <p:cNvPicPr preferRelativeResize="0"/>
          <p:nvPr/>
        </p:nvPicPr>
        <p:blipFill rotWithShape="1">
          <a:blip r:embed="rId3">
            <a:alphaModFix/>
          </a:blip>
          <a:srcRect/>
          <a:stretch/>
        </p:blipFill>
        <p:spPr>
          <a:xfrm>
            <a:off x="8637463" y="4103452"/>
            <a:ext cx="300235" cy="319718"/>
          </a:xfrm>
          <a:prstGeom prst="rect">
            <a:avLst/>
          </a:prstGeom>
          <a:noFill/>
          <a:ln>
            <a:noFill/>
          </a:ln>
        </p:spPr>
      </p:pic>
      <p:pic>
        <p:nvPicPr>
          <p:cNvPr id="162" name="Google Shape;268;p30">
            <a:extLst>
              <a:ext uri="{FF2B5EF4-FFF2-40B4-BE49-F238E27FC236}">
                <a16:creationId xmlns:a16="http://schemas.microsoft.com/office/drawing/2014/main" id="{AB2EA3E3-B15C-AE62-A775-4C50B1D24111}"/>
              </a:ext>
            </a:extLst>
          </p:cNvPr>
          <p:cNvPicPr preferRelativeResize="0"/>
          <p:nvPr/>
        </p:nvPicPr>
        <p:blipFill rotWithShape="1">
          <a:blip r:embed="rId3">
            <a:alphaModFix/>
          </a:blip>
          <a:srcRect/>
          <a:stretch/>
        </p:blipFill>
        <p:spPr>
          <a:xfrm>
            <a:off x="8768638" y="4098997"/>
            <a:ext cx="300235" cy="319718"/>
          </a:xfrm>
          <a:prstGeom prst="rect">
            <a:avLst/>
          </a:prstGeom>
          <a:noFill/>
          <a:ln>
            <a:noFill/>
          </a:ln>
        </p:spPr>
      </p:pic>
      <p:pic>
        <p:nvPicPr>
          <p:cNvPr id="163" name="Google Shape;268;p30">
            <a:extLst>
              <a:ext uri="{FF2B5EF4-FFF2-40B4-BE49-F238E27FC236}">
                <a16:creationId xmlns:a16="http://schemas.microsoft.com/office/drawing/2014/main" id="{8832EE11-FA55-73EE-9DC2-A9824006DB4E}"/>
              </a:ext>
            </a:extLst>
          </p:cNvPr>
          <p:cNvPicPr preferRelativeResize="0"/>
          <p:nvPr/>
        </p:nvPicPr>
        <p:blipFill rotWithShape="1">
          <a:blip r:embed="rId3">
            <a:alphaModFix/>
          </a:blip>
          <a:srcRect/>
          <a:stretch/>
        </p:blipFill>
        <p:spPr>
          <a:xfrm>
            <a:off x="8896424" y="4103452"/>
            <a:ext cx="300235" cy="319718"/>
          </a:xfrm>
          <a:prstGeom prst="rect">
            <a:avLst/>
          </a:prstGeom>
          <a:noFill/>
          <a:ln>
            <a:noFill/>
          </a:ln>
        </p:spPr>
      </p:pic>
      <p:pic>
        <p:nvPicPr>
          <p:cNvPr id="164" name="Google Shape;268;p30">
            <a:extLst>
              <a:ext uri="{FF2B5EF4-FFF2-40B4-BE49-F238E27FC236}">
                <a16:creationId xmlns:a16="http://schemas.microsoft.com/office/drawing/2014/main" id="{F8B4E930-47DD-7E01-76B4-4ED9272199E6}"/>
              </a:ext>
            </a:extLst>
          </p:cNvPr>
          <p:cNvPicPr preferRelativeResize="0"/>
          <p:nvPr/>
        </p:nvPicPr>
        <p:blipFill rotWithShape="1">
          <a:blip r:embed="rId3">
            <a:alphaModFix/>
          </a:blip>
          <a:srcRect/>
          <a:stretch/>
        </p:blipFill>
        <p:spPr>
          <a:xfrm>
            <a:off x="9023907" y="4098997"/>
            <a:ext cx="300235" cy="319718"/>
          </a:xfrm>
          <a:prstGeom prst="rect">
            <a:avLst/>
          </a:prstGeom>
          <a:noFill/>
          <a:ln>
            <a:noFill/>
          </a:ln>
        </p:spPr>
      </p:pic>
      <p:pic>
        <p:nvPicPr>
          <p:cNvPr id="165" name="Google Shape;268;p30">
            <a:extLst>
              <a:ext uri="{FF2B5EF4-FFF2-40B4-BE49-F238E27FC236}">
                <a16:creationId xmlns:a16="http://schemas.microsoft.com/office/drawing/2014/main" id="{5765AAEE-91AE-3C81-051A-75C171690C66}"/>
              </a:ext>
            </a:extLst>
          </p:cNvPr>
          <p:cNvPicPr preferRelativeResize="0"/>
          <p:nvPr/>
        </p:nvPicPr>
        <p:blipFill rotWithShape="1">
          <a:blip r:embed="rId3">
            <a:alphaModFix/>
          </a:blip>
          <a:srcRect/>
          <a:stretch/>
        </p:blipFill>
        <p:spPr>
          <a:xfrm>
            <a:off x="6001483" y="4186216"/>
            <a:ext cx="300235" cy="319718"/>
          </a:xfrm>
          <a:prstGeom prst="rect">
            <a:avLst/>
          </a:prstGeom>
          <a:noFill/>
          <a:ln>
            <a:noFill/>
          </a:ln>
        </p:spPr>
      </p:pic>
      <p:pic>
        <p:nvPicPr>
          <p:cNvPr id="166" name="Google Shape;268;p30">
            <a:extLst>
              <a:ext uri="{FF2B5EF4-FFF2-40B4-BE49-F238E27FC236}">
                <a16:creationId xmlns:a16="http://schemas.microsoft.com/office/drawing/2014/main" id="{232502A7-8671-4898-E6FE-C2C29A255D4D}"/>
              </a:ext>
            </a:extLst>
          </p:cNvPr>
          <p:cNvPicPr preferRelativeResize="0"/>
          <p:nvPr/>
        </p:nvPicPr>
        <p:blipFill rotWithShape="1">
          <a:blip r:embed="rId3">
            <a:alphaModFix/>
          </a:blip>
          <a:srcRect/>
          <a:stretch/>
        </p:blipFill>
        <p:spPr>
          <a:xfrm>
            <a:off x="6132658" y="4181761"/>
            <a:ext cx="300235" cy="319718"/>
          </a:xfrm>
          <a:prstGeom prst="rect">
            <a:avLst/>
          </a:prstGeom>
          <a:noFill/>
          <a:ln>
            <a:noFill/>
          </a:ln>
        </p:spPr>
      </p:pic>
      <p:pic>
        <p:nvPicPr>
          <p:cNvPr id="167" name="Google Shape;268;p30">
            <a:extLst>
              <a:ext uri="{FF2B5EF4-FFF2-40B4-BE49-F238E27FC236}">
                <a16:creationId xmlns:a16="http://schemas.microsoft.com/office/drawing/2014/main" id="{6CCFEFFA-5FB8-A785-B743-D8C6B742EBD5}"/>
              </a:ext>
            </a:extLst>
          </p:cNvPr>
          <p:cNvPicPr preferRelativeResize="0"/>
          <p:nvPr/>
        </p:nvPicPr>
        <p:blipFill rotWithShape="1">
          <a:blip r:embed="rId3">
            <a:alphaModFix/>
          </a:blip>
          <a:srcRect/>
          <a:stretch/>
        </p:blipFill>
        <p:spPr>
          <a:xfrm>
            <a:off x="6260444" y="4186216"/>
            <a:ext cx="300235" cy="319718"/>
          </a:xfrm>
          <a:prstGeom prst="rect">
            <a:avLst/>
          </a:prstGeom>
          <a:noFill/>
          <a:ln>
            <a:noFill/>
          </a:ln>
        </p:spPr>
      </p:pic>
      <p:pic>
        <p:nvPicPr>
          <p:cNvPr id="168" name="Google Shape;268;p30">
            <a:extLst>
              <a:ext uri="{FF2B5EF4-FFF2-40B4-BE49-F238E27FC236}">
                <a16:creationId xmlns:a16="http://schemas.microsoft.com/office/drawing/2014/main" id="{DA3CCBF5-1809-0FA5-6A98-DE3A583A44DE}"/>
              </a:ext>
            </a:extLst>
          </p:cNvPr>
          <p:cNvPicPr preferRelativeResize="0"/>
          <p:nvPr/>
        </p:nvPicPr>
        <p:blipFill rotWithShape="1">
          <a:blip r:embed="rId3">
            <a:alphaModFix/>
          </a:blip>
          <a:srcRect/>
          <a:stretch/>
        </p:blipFill>
        <p:spPr>
          <a:xfrm>
            <a:off x="6387927" y="4181761"/>
            <a:ext cx="300235" cy="319718"/>
          </a:xfrm>
          <a:prstGeom prst="rect">
            <a:avLst/>
          </a:prstGeom>
          <a:noFill/>
          <a:ln>
            <a:noFill/>
          </a:ln>
        </p:spPr>
      </p:pic>
      <p:pic>
        <p:nvPicPr>
          <p:cNvPr id="169" name="Google Shape;268;p30">
            <a:extLst>
              <a:ext uri="{FF2B5EF4-FFF2-40B4-BE49-F238E27FC236}">
                <a16:creationId xmlns:a16="http://schemas.microsoft.com/office/drawing/2014/main" id="{87D6EA57-AEC8-B639-E944-116D07A473CC}"/>
              </a:ext>
            </a:extLst>
          </p:cNvPr>
          <p:cNvPicPr preferRelativeResize="0"/>
          <p:nvPr/>
        </p:nvPicPr>
        <p:blipFill rotWithShape="1">
          <a:blip r:embed="rId3">
            <a:alphaModFix/>
          </a:blip>
          <a:srcRect/>
          <a:stretch/>
        </p:blipFill>
        <p:spPr>
          <a:xfrm>
            <a:off x="6518071" y="4182639"/>
            <a:ext cx="300235" cy="319718"/>
          </a:xfrm>
          <a:prstGeom prst="rect">
            <a:avLst/>
          </a:prstGeom>
          <a:noFill/>
          <a:ln>
            <a:noFill/>
          </a:ln>
        </p:spPr>
      </p:pic>
      <p:pic>
        <p:nvPicPr>
          <p:cNvPr id="170" name="Google Shape;268;p30">
            <a:extLst>
              <a:ext uri="{FF2B5EF4-FFF2-40B4-BE49-F238E27FC236}">
                <a16:creationId xmlns:a16="http://schemas.microsoft.com/office/drawing/2014/main" id="{6D33F034-CCE5-6BC7-6037-C6B39EB416DB}"/>
              </a:ext>
            </a:extLst>
          </p:cNvPr>
          <p:cNvPicPr preferRelativeResize="0"/>
          <p:nvPr/>
        </p:nvPicPr>
        <p:blipFill rotWithShape="1">
          <a:blip r:embed="rId3">
            <a:alphaModFix/>
          </a:blip>
          <a:srcRect/>
          <a:stretch/>
        </p:blipFill>
        <p:spPr>
          <a:xfrm>
            <a:off x="6649246" y="4178184"/>
            <a:ext cx="300235" cy="319718"/>
          </a:xfrm>
          <a:prstGeom prst="rect">
            <a:avLst/>
          </a:prstGeom>
          <a:noFill/>
          <a:ln>
            <a:noFill/>
          </a:ln>
        </p:spPr>
      </p:pic>
      <p:pic>
        <p:nvPicPr>
          <p:cNvPr id="171" name="Google Shape;268;p30">
            <a:extLst>
              <a:ext uri="{FF2B5EF4-FFF2-40B4-BE49-F238E27FC236}">
                <a16:creationId xmlns:a16="http://schemas.microsoft.com/office/drawing/2014/main" id="{FA718BBA-8A52-08C6-EBF2-01D7A2BBBDDF}"/>
              </a:ext>
            </a:extLst>
          </p:cNvPr>
          <p:cNvPicPr preferRelativeResize="0"/>
          <p:nvPr/>
        </p:nvPicPr>
        <p:blipFill rotWithShape="1">
          <a:blip r:embed="rId3">
            <a:alphaModFix/>
          </a:blip>
          <a:srcRect/>
          <a:stretch/>
        </p:blipFill>
        <p:spPr>
          <a:xfrm>
            <a:off x="6777032" y="4182639"/>
            <a:ext cx="300235" cy="319718"/>
          </a:xfrm>
          <a:prstGeom prst="rect">
            <a:avLst/>
          </a:prstGeom>
          <a:noFill/>
          <a:ln>
            <a:noFill/>
          </a:ln>
        </p:spPr>
      </p:pic>
      <p:pic>
        <p:nvPicPr>
          <p:cNvPr id="172" name="Google Shape;268;p30">
            <a:extLst>
              <a:ext uri="{FF2B5EF4-FFF2-40B4-BE49-F238E27FC236}">
                <a16:creationId xmlns:a16="http://schemas.microsoft.com/office/drawing/2014/main" id="{720CD615-9E78-16F3-7680-2670D04BDBF0}"/>
              </a:ext>
            </a:extLst>
          </p:cNvPr>
          <p:cNvPicPr preferRelativeResize="0"/>
          <p:nvPr/>
        </p:nvPicPr>
        <p:blipFill rotWithShape="1">
          <a:blip r:embed="rId3">
            <a:alphaModFix/>
          </a:blip>
          <a:srcRect/>
          <a:stretch/>
        </p:blipFill>
        <p:spPr>
          <a:xfrm>
            <a:off x="6904515" y="4178184"/>
            <a:ext cx="300235" cy="319718"/>
          </a:xfrm>
          <a:prstGeom prst="rect">
            <a:avLst/>
          </a:prstGeom>
          <a:noFill/>
          <a:ln>
            <a:noFill/>
          </a:ln>
        </p:spPr>
      </p:pic>
      <p:pic>
        <p:nvPicPr>
          <p:cNvPr id="173" name="Google Shape;268;p30">
            <a:extLst>
              <a:ext uri="{FF2B5EF4-FFF2-40B4-BE49-F238E27FC236}">
                <a16:creationId xmlns:a16="http://schemas.microsoft.com/office/drawing/2014/main" id="{D5E7E63C-B581-CDDA-BCD7-A15654828274}"/>
              </a:ext>
            </a:extLst>
          </p:cNvPr>
          <p:cNvPicPr preferRelativeResize="0"/>
          <p:nvPr/>
        </p:nvPicPr>
        <p:blipFill rotWithShape="1">
          <a:blip r:embed="rId3">
            <a:alphaModFix/>
          </a:blip>
          <a:srcRect/>
          <a:stretch/>
        </p:blipFill>
        <p:spPr>
          <a:xfrm>
            <a:off x="7411262" y="2313882"/>
            <a:ext cx="300235" cy="319718"/>
          </a:xfrm>
          <a:prstGeom prst="rect">
            <a:avLst/>
          </a:prstGeom>
          <a:noFill/>
          <a:ln>
            <a:noFill/>
          </a:ln>
        </p:spPr>
      </p:pic>
      <p:pic>
        <p:nvPicPr>
          <p:cNvPr id="174" name="Google Shape;268;p30">
            <a:extLst>
              <a:ext uri="{FF2B5EF4-FFF2-40B4-BE49-F238E27FC236}">
                <a16:creationId xmlns:a16="http://schemas.microsoft.com/office/drawing/2014/main" id="{DB53DD89-5086-815D-4FB6-58A1B2992E25}"/>
              </a:ext>
            </a:extLst>
          </p:cNvPr>
          <p:cNvPicPr preferRelativeResize="0"/>
          <p:nvPr/>
        </p:nvPicPr>
        <p:blipFill rotWithShape="1">
          <a:blip r:embed="rId3">
            <a:alphaModFix/>
          </a:blip>
          <a:srcRect/>
          <a:stretch/>
        </p:blipFill>
        <p:spPr>
          <a:xfrm>
            <a:off x="7538745" y="2309427"/>
            <a:ext cx="300235" cy="319718"/>
          </a:xfrm>
          <a:prstGeom prst="rect">
            <a:avLst/>
          </a:prstGeom>
          <a:noFill/>
          <a:ln>
            <a:noFill/>
          </a:ln>
        </p:spPr>
      </p:pic>
      <p:pic>
        <p:nvPicPr>
          <p:cNvPr id="175" name="Google Shape;268;p30">
            <a:extLst>
              <a:ext uri="{FF2B5EF4-FFF2-40B4-BE49-F238E27FC236}">
                <a16:creationId xmlns:a16="http://schemas.microsoft.com/office/drawing/2014/main" id="{81FAA1DE-FD89-AA67-EE36-AAEAAE897CFB}"/>
              </a:ext>
            </a:extLst>
          </p:cNvPr>
          <p:cNvPicPr preferRelativeResize="0"/>
          <p:nvPr/>
        </p:nvPicPr>
        <p:blipFill rotWithShape="1">
          <a:blip r:embed="rId3">
            <a:alphaModFix/>
          </a:blip>
          <a:srcRect/>
          <a:stretch/>
        </p:blipFill>
        <p:spPr>
          <a:xfrm>
            <a:off x="4293357" y="2788729"/>
            <a:ext cx="300235" cy="319718"/>
          </a:xfrm>
          <a:prstGeom prst="rect">
            <a:avLst/>
          </a:prstGeom>
          <a:noFill/>
          <a:ln>
            <a:noFill/>
          </a:ln>
        </p:spPr>
      </p:pic>
      <p:pic>
        <p:nvPicPr>
          <p:cNvPr id="176" name="Google Shape;268;p30">
            <a:extLst>
              <a:ext uri="{FF2B5EF4-FFF2-40B4-BE49-F238E27FC236}">
                <a16:creationId xmlns:a16="http://schemas.microsoft.com/office/drawing/2014/main" id="{A3167BFE-9453-6F28-E4B9-78227E311D8F}"/>
              </a:ext>
            </a:extLst>
          </p:cNvPr>
          <p:cNvPicPr preferRelativeResize="0"/>
          <p:nvPr/>
        </p:nvPicPr>
        <p:blipFill rotWithShape="1">
          <a:blip r:embed="rId3">
            <a:alphaModFix/>
          </a:blip>
          <a:srcRect/>
          <a:stretch/>
        </p:blipFill>
        <p:spPr>
          <a:xfrm>
            <a:off x="4420840" y="2784274"/>
            <a:ext cx="300235" cy="319718"/>
          </a:xfrm>
          <a:prstGeom prst="rect">
            <a:avLst/>
          </a:prstGeom>
          <a:noFill/>
          <a:ln>
            <a:noFill/>
          </a:ln>
        </p:spPr>
      </p:pic>
      <p:pic>
        <p:nvPicPr>
          <p:cNvPr id="177" name="Google Shape;268;p30">
            <a:extLst>
              <a:ext uri="{FF2B5EF4-FFF2-40B4-BE49-F238E27FC236}">
                <a16:creationId xmlns:a16="http://schemas.microsoft.com/office/drawing/2014/main" id="{3B8E46A5-674E-DE28-8AF4-36A1B7977D9D}"/>
              </a:ext>
            </a:extLst>
          </p:cNvPr>
          <p:cNvPicPr preferRelativeResize="0"/>
          <p:nvPr/>
        </p:nvPicPr>
        <p:blipFill rotWithShape="1">
          <a:blip r:embed="rId3">
            <a:alphaModFix/>
          </a:blip>
          <a:srcRect/>
          <a:stretch/>
        </p:blipFill>
        <p:spPr>
          <a:xfrm>
            <a:off x="3533849" y="4619064"/>
            <a:ext cx="300235" cy="319718"/>
          </a:xfrm>
          <a:prstGeom prst="rect">
            <a:avLst/>
          </a:prstGeom>
          <a:noFill/>
          <a:ln>
            <a:noFill/>
          </a:ln>
        </p:spPr>
      </p:pic>
      <p:pic>
        <p:nvPicPr>
          <p:cNvPr id="178" name="Google Shape;268;p30">
            <a:extLst>
              <a:ext uri="{FF2B5EF4-FFF2-40B4-BE49-F238E27FC236}">
                <a16:creationId xmlns:a16="http://schemas.microsoft.com/office/drawing/2014/main" id="{1AFB128F-6A13-F324-C97E-212D7A518BF9}"/>
              </a:ext>
            </a:extLst>
          </p:cNvPr>
          <p:cNvPicPr preferRelativeResize="0"/>
          <p:nvPr/>
        </p:nvPicPr>
        <p:blipFill rotWithShape="1">
          <a:blip r:embed="rId3">
            <a:alphaModFix/>
          </a:blip>
          <a:srcRect/>
          <a:stretch/>
        </p:blipFill>
        <p:spPr>
          <a:xfrm>
            <a:off x="3661332" y="4614609"/>
            <a:ext cx="300235" cy="319718"/>
          </a:xfrm>
          <a:prstGeom prst="rect">
            <a:avLst/>
          </a:prstGeom>
          <a:noFill/>
          <a:ln>
            <a:noFill/>
          </a:ln>
        </p:spPr>
      </p:pic>
    </p:spTree>
    <p:extLst>
      <p:ext uri="{BB962C8B-B14F-4D97-AF65-F5344CB8AC3E}">
        <p14:creationId xmlns:p14="http://schemas.microsoft.com/office/powerpoint/2010/main" val="4604990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2FD63CDD-EA38-F0C9-C35D-FDB88B7046DA}"/>
              </a:ext>
            </a:extLst>
          </p:cNvPr>
          <p:cNvGrpSpPr/>
          <p:nvPr/>
        </p:nvGrpSpPr>
        <p:grpSpPr>
          <a:xfrm>
            <a:off x="2271550" y="1692695"/>
            <a:ext cx="7236412" cy="884674"/>
            <a:chOff x="2239292" y="1581523"/>
            <a:chExt cx="7236412" cy="884674"/>
          </a:xfrm>
        </p:grpSpPr>
        <p:sp>
          <p:nvSpPr>
            <p:cNvPr id="11" name="Rounded Rectangle 10">
              <a:extLst>
                <a:ext uri="{FF2B5EF4-FFF2-40B4-BE49-F238E27FC236}">
                  <a16:creationId xmlns:a16="http://schemas.microsoft.com/office/drawing/2014/main" id="{A42103E2-898B-7C52-66F7-74D5CF19D954}"/>
                </a:ext>
              </a:extLst>
            </p:cNvPr>
            <p:cNvSpPr/>
            <p:nvPr/>
          </p:nvSpPr>
          <p:spPr>
            <a:xfrm>
              <a:off x="2239292" y="1587129"/>
              <a:ext cx="1224617" cy="872953"/>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a:t>
              </a:r>
            </a:p>
            <a:p>
              <a:pPr algn="ctr"/>
              <a:r>
                <a:rPr lang="en-US" sz="1400" dirty="0">
                  <a:solidFill>
                    <a:schemeClr val="tx1"/>
                  </a:solidFill>
                </a:rPr>
                <a:t>Total pair occurrences</a:t>
              </a:r>
            </a:p>
          </p:txBody>
        </p:sp>
        <p:sp>
          <p:nvSpPr>
            <p:cNvPr id="12" name="Rounded Rectangle 11">
              <a:extLst>
                <a:ext uri="{FF2B5EF4-FFF2-40B4-BE49-F238E27FC236}">
                  <a16:creationId xmlns:a16="http://schemas.microsoft.com/office/drawing/2014/main" id="{D1B5F7C6-B163-10CB-8988-7B5852526E66}"/>
                </a:ext>
              </a:extLst>
            </p:cNvPr>
            <p:cNvSpPr/>
            <p:nvPr/>
          </p:nvSpPr>
          <p:spPr>
            <a:xfrm>
              <a:off x="3580965" y="1586217"/>
              <a:ext cx="1224618" cy="872953"/>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a:t>
              </a:r>
            </a:p>
            <a:p>
              <a:pPr algn="ctr"/>
              <a:r>
                <a:rPr lang="en-US" sz="1400" dirty="0">
                  <a:solidFill>
                    <a:schemeClr val="tx1"/>
                  </a:solidFill>
                </a:rPr>
                <a:t>Total Topic-A occurrences</a:t>
              </a:r>
            </a:p>
          </p:txBody>
        </p:sp>
        <p:sp>
          <p:nvSpPr>
            <p:cNvPr id="13" name="Rounded Rectangle 12">
              <a:extLst>
                <a:ext uri="{FF2B5EF4-FFF2-40B4-BE49-F238E27FC236}">
                  <a16:creationId xmlns:a16="http://schemas.microsoft.com/office/drawing/2014/main" id="{227D4AA5-037C-9560-AD58-D392682A2F8A}"/>
                </a:ext>
              </a:extLst>
            </p:cNvPr>
            <p:cNvSpPr/>
            <p:nvPr/>
          </p:nvSpPr>
          <p:spPr>
            <a:xfrm>
              <a:off x="4922639" y="1593244"/>
              <a:ext cx="1224618" cy="872953"/>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t>
              </a:r>
            </a:p>
            <a:p>
              <a:pPr algn="ctr"/>
              <a:r>
                <a:rPr lang="en-US" sz="1400" dirty="0">
                  <a:solidFill>
                    <a:schemeClr val="tx1"/>
                  </a:solidFill>
                </a:rPr>
                <a:t>Total Topic-B occurrences</a:t>
              </a:r>
            </a:p>
          </p:txBody>
        </p:sp>
        <p:sp>
          <p:nvSpPr>
            <p:cNvPr id="14" name="Rounded Rectangle 13">
              <a:extLst>
                <a:ext uri="{FF2B5EF4-FFF2-40B4-BE49-F238E27FC236}">
                  <a16:creationId xmlns:a16="http://schemas.microsoft.com/office/drawing/2014/main" id="{E13995E5-054C-394C-42D5-9293EA9059A0}"/>
                </a:ext>
              </a:extLst>
            </p:cNvPr>
            <p:cNvSpPr/>
            <p:nvPr/>
          </p:nvSpPr>
          <p:spPr>
            <a:xfrm>
              <a:off x="6279030" y="1589376"/>
              <a:ext cx="1541635" cy="87199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 ⋂ B | </a:t>
              </a:r>
            </a:p>
            <a:p>
              <a:pPr algn="ctr"/>
              <a:r>
                <a:rPr lang="en-US" sz="1400" dirty="0">
                  <a:solidFill>
                    <a:schemeClr val="tx1"/>
                  </a:solidFill>
                </a:rPr>
                <a:t>Total occurrences of A intersect B</a:t>
              </a:r>
              <a:endParaRPr lang="en-US" dirty="0">
                <a:solidFill>
                  <a:schemeClr val="tx1"/>
                </a:solidFill>
              </a:endParaRPr>
            </a:p>
          </p:txBody>
        </p:sp>
        <p:sp>
          <p:nvSpPr>
            <p:cNvPr id="16" name="Rounded Rectangle 15">
              <a:extLst>
                <a:ext uri="{FF2B5EF4-FFF2-40B4-BE49-F238E27FC236}">
                  <a16:creationId xmlns:a16="http://schemas.microsoft.com/office/drawing/2014/main" id="{54552B26-7F40-C35A-1F2F-97649642D0EA}"/>
                </a:ext>
              </a:extLst>
            </p:cNvPr>
            <p:cNvSpPr/>
            <p:nvPr/>
          </p:nvSpPr>
          <p:spPr>
            <a:xfrm>
              <a:off x="7934069" y="1581523"/>
              <a:ext cx="1541635" cy="87199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A ⋃ B | </a:t>
              </a:r>
            </a:p>
            <a:p>
              <a:pPr algn="ctr"/>
              <a:r>
                <a:rPr lang="en-US" sz="1400" dirty="0">
                  <a:solidFill>
                    <a:schemeClr val="tx1"/>
                  </a:solidFill>
                </a:rPr>
                <a:t>Total occurrences of A union B</a:t>
              </a:r>
              <a:endParaRPr lang="en-US" dirty="0">
                <a:solidFill>
                  <a:schemeClr val="tx1"/>
                </a:solidFill>
              </a:endParaRPr>
            </a:p>
          </p:txBody>
        </p:sp>
      </p:grpSp>
      <p:sp>
        <p:nvSpPr>
          <p:cNvPr id="18" name="TextBox 17">
            <a:extLst>
              <a:ext uri="{FF2B5EF4-FFF2-40B4-BE49-F238E27FC236}">
                <a16:creationId xmlns:a16="http://schemas.microsoft.com/office/drawing/2014/main" id="{A0CBBF54-33E3-CBDD-CA19-3235B3E7CC6F}"/>
              </a:ext>
            </a:extLst>
          </p:cNvPr>
          <p:cNvSpPr txBox="1"/>
          <p:nvPr/>
        </p:nvSpPr>
        <p:spPr>
          <a:xfrm>
            <a:off x="203485" y="3277313"/>
            <a:ext cx="1901959" cy="830997"/>
          </a:xfrm>
          <a:prstGeom prst="rect">
            <a:avLst/>
          </a:prstGeom>
          <a:noFill/>
        </p:spPr>
        <p:txBody>
          <a:bodyPr wrap="square" rtlCol="0">
            <a:spAutoFit/>
          </a:bodyPr>
          <a:lstStyle/>
          <a:p>
            <a:pPr algn="ctr"/>
            <a:r>
              <a:rPr lang="en-US" sz="1600" dirty="0"/>
              <a:t>Each statistic is taken over 5 time periods</a:t>
            </a:r>
          </a:p>
        </p:txBody>
      </p:sp>
      <p:grpSp>
        <p:nvGrpSpPr>
          <p:cNvPr id="52" name="Group 51">
            <a:extLst>
              <a:ext uri="{FF2B5EF4-FFF2-40B4-BE49-F238E27FC236}">
                <a16:creationId xmlns:a16="http://schemas.microsoft.com/office/drawing/2014/main" id="{6101B76A-B796-F148-3217-017133221A6F}"/>
              </a:ext>
            </a:extLst>
          </p:cNvPr>
          <p:cNvGrpSpPr/>
          <p:nvPr/>
        </p:nvGrpSpPr>
        <p:grpSpPr>
          <a:xfrm>
            <a:off x="2538942" y="2939786"/>
            <a:ext cx="9515714" cy="2275326"/>
            <a:chOff x="1037344" y="2937969"/>
            <a:chExt cx="10519440" cy="2275326"/>
          </a:xfrm>
        </p:grpSpPr>
        <p:sp>
          <p:nvSpPr>
            <p:cNvPr id="38" name="TextBox 37">
              <a:extLst>
                <a:ext uri="{FF2B5EF4-FFF2-40B4-BE49-F238E27FC236}">
                  <a16:creationId xmlns:a16="http://schemas.microsoft.com/office/drawing/2014/main" id="{7AE2BEEA-C2C1-A6D2-2C82-C47CF0C8EB55}"/>
                </a:ext>
              </a:extLst>
            </p:cNvPr>
            <p:cNvSpPr txBox="1"/>
            <p:nvPr/>
          </p:nvSpPr>
          <p:spPr>
            <a:xfrm>
              <a:off x="5044864" y="4905518"/>
              <a:ext cx="2029723" cy="307777"/>
            </a:xfrm>
            <a:prstGeom prst="rect">
              <a:avLst/>
            </a:prstGeom>
            <a:noFill/>
          </p:spPr>
          <p:txBody>
            <a:bodyPr wrap="none" rtlCol="0">
              <a:spAutoFit/>
            </a:bodyPr>
            <a:lstStyle/>
            <a:p>
              <a:r>
                <a:rPr lang="en-US" sz="1400" dirty="0"/>
                <a:t>The month of publication</a:t>
              </a:r>
            </a:p>
          </p:txBody>
        </p:sp>
        <p:grpSp>
          <p:nvGrpSpPr>
            <p:cNvPr id="47" name="Group 46">
              <a:extLst>
                <a:ext uri="{FF2B5EF4-FFF2-40B4-BE49-F238E27FC236}">
                  <a16:creationId xmlns:a16="http://schemas.microsoft.com/office/drawing/2014/main" id="{42E47A22-4339-6305-EE20-00910FF5A3FD}"/>
                </a:ext>
              </a:extLst>
            </p:cNvPr>
            <p:cNvGrpSpPr/>
            <p:nvPr/>
          </p:nvGrpSpPr>
          <p:grpSpPr>
            <a:xfrm>
              <a:off x="1037344" y="2937969"/>
              <a:ext cx="10519440" cy="2042072"/>
              <a:chOff x="1121868" y="3623524"/>
              <a:chExt cx="10519440" cy="2042072"/>
            </a:xfrm>
          </p:grpSpPr>
          <p:pic>
            <p:nvPicPr>
              <p:cNvPr id="31" name="Picture 30">
                <a:extLst>
                  <a:ext uri="{FF2B5EF4-FFF2-40B4-BE49-F238E27FC236}">
                    <a16:creationId xmlns:a16="http://schemas.microsoft.com/office/drawing/2014/main" id="{31210768-0178-3D4F-B22B-06A26DB76218}"/>
                  </a:ext>
                </a:extLst>
              </p:cNvPr>
              <p:cNvPicPr>
                <a:picLocks noChangeAspect="1"/>
              </p:cNvPicPr>
              <p:nvPr/>
            </p:nvPicPr>
            <p:blipFill rotWithShape="1">
              <a:blip r:embed="rId2"/>
              <a:srcRect l="12406" t="11355" r="9868"/>
              <a:stretch/>
            </p:blipFill>
            <p:spPr>
              <a:xfrm>
                <a:off x="1121868" y="3652652"/>
                <a:ext cx="10519440" cy="1285956"/>
              </a:xfrm>
              <a:prstGeom prst="rect">
                <a:avLst/>
              </a:prstGeom>
            </p:spPr>
          </p:pic>
          <p:sp>
            <p:nvSpPr>
              <p:cNvPr id="32" name="Rectangle 31">
                <a:extLst>
                  <a:ext uri="{FF2B5EF4-FFF2-40B4-BE49-F238E27FC236}">
                    <a16:creationId xmlns:a16="http://schemas.microsoft.com/office/drawing/2014/main" id="{66243721-3F0A-0D22-0A9F-6BAB22B88B42}"/>
                  </a:ext>
                </a:extLst>
              </p:cNvPr>
              <p:cNvSpPr/>
              <p:nvPr/>
            </p:nvSpPr>
            <p:spPr>
              <a:xfrm flipH="1">
                <a:off x="6112448" y="3623524"/>
                <a:ext cx="59313" cy="1526410"/>
              </a:xfrm>
              <a:prstGeom prst="rect">
                <a:avLst/>
              </a:prstGeom>
              <a:solidFill>
                <a:schemeClr val="accent1">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0E607949-9B05-951B-6765-A1C11A771B34}"/>
                  </a:ext>
                </a:extLst>
              </p:cNvPr>
              <p:cNvSpPr/>
              <p:nvPr/>
            </p:nvSpPr>
            <p:spPr>
              <a:xfrm flipH="1">
                <a:off x="6189288" y="3623524"/>
                <a:ext cx="1195067" cy="1526410"/>
              </a:xfrm>
              <a:prstGeom prst="rect">
                <a:avLst/>
              </a:prstGeom>
              <a:solidFill>
                <a:schemeClr val="accent1">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F2195483-AB8D-7282-962A-108C99DD2238}"/>
                  </a:ext>
                </a:extLst>
              </p:cNvPr>
              <p:cNvSpPr/>
              <p:nvPr/>
            </p:nvSpPr>
            <p:spPr>
              <a:xfrm flipH="1">
                <a:off x="4877087" y="3623524"/>
                <a:ext cx="1217834" cy="1526410"/>
              </a:xfrm>
              <a:prstGeom prst="rect">
                <a:avLst/>
              </a:prstGeom>
              <a:solidFill>
                <a:schemeClr val="accent1">
                  <a:lumMod val="40000"/>
                  <a:lumOff val="60000"/>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Left Bracket 34">
                <a:extLst>
                  <a:ext uri="{FF2B5EF4-FFF2-40B4-BE49-F238E27FC236}">
                    <a16:creationId xmlns:a16="http://schemas.microsoft.com/office/drawing/2014/main" id="{83379A0F-A16A-DFC2-6420-1BA14C2C03A5}"/>
                  </a:ext>
                </a:extLst>
              </p:cNvPr>
              <p:cNvSpPr/>
              <p:nvPr/>
            </p:nvSpPr>
            <p:spPr>
              <a:xfrm rot="16200000">
                <a:off x="8902231" y="2539376"/>
                <a:ext cx="45721" cy="5432432"/>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6" name="Left Bracket 35">
                <a:extLst>
                  <a:ext uri="{FF2B5EF4-FFF2-40B4-BE49-F238E27FC236}">
                    <a16:creationId xmlns:a16="http://schemas.microsoft.com/office/drawing/2014/main" id="{34243949-1188-D375-80F8-D11AFFF8D144}"/>
                  </a:ext>
                </a:extLst>
              </p:cNvPr>
              <p:cNvSpPr/>
              <p:nvPr/>
            </p:nvSpPr>
            <p:spPr>
              <a:xfrm rot="16200000">
                <a:off x="3569176" y="2785427"/>
                <a:ext cx="45719" cy="4940332"/>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Left Bracket 36">
                <a:extLst>
                  <a:ext uri="{FF2B5EF4-FFF2-40B4-BE49-F238E27FC236}">
                    <a16:creationId xmlns:a16="http://schemas.microsoft.com/office/drawing/2014/main" id="{1B22F1F8-D470-29FC-0653-9F5881BCDCE9}"/>
                  </a:ext>
                </a:extLst>
              </p:cNvPr>
              <p:cNvSpPr/>
              <p:nvPr/>
            </p:nvSpPr>
            <p:spPr>
              <a:xfrm rot="16200000">
                <a:off x="6112678" y="5214980"/>
                <a:ext cx="45720" cy="81231"/>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TextBox 38">
                <a:extLst>
                  <a:ext uri="{FF2B5EF4-FFF2-40B4-BE49-F238E27FC236}">
                    <a16:creationId xmlns:a16="http://schemas.microsoft.com/office/drawing/2014/main" id="{4436204E-D42D-208D-9AC8-E0A6F310D4FE}"/>
                  </a:ext>
                </a:extLst>
              </p:cNvPr>
              <p:cNvSpPr txBox="1"/>
              <p:nvPr/>
            </p:nvSpPr>
            <p:spPr>
              <a:xfrm>
                <a:off x="6240134" y="5357819"/>
                <a:ext cx="1093376" cy="307777"/>
              </a:xfrm>
              <a:prstGeom prst="rect">
                <a:avLst/>
              </a:prstGeom>
              <a:noFill/>
            </p:spPr>
            <p:txBody>
              <a:bodyPr wrap="none" rtlCol="0">
                <a:spAutoFit/>
              </a:bodyPr>
              <a:lstStyle/>
              <a:p>
                <a:r>
                  <a:rPr lang="en-US" sz="1400" dirty="0"/>
                  <a:t>5 years after</a:t>
                </a:r>
              </a:p>
            </p:txBody>
          </p:sp>
          <p:sp>
            <p:nvSpPr>
              <p:cNvPr id="40" name="TextBox 39">
                <a:extLst>
                  <a:ext uri="{FF2B5EF4-FFF2-40B4-BE49-F238E27FC236}">
                    <a16:creationId xmlns:a16="http://schemas.microsoft.com/office/drawing/2014/main" id="{8C60007E-68D3-14D4-EE9B-9F29CD6925F2}"/>
                  </a:ext>
                </a:extLst>
              </p:cNvPr>
              <p:cNvSpPr txBox="1"/>
              <p:nvPr/>
            </p:nvSpPr>
            <p:spPr>
              <a:xfrm>
                <a:off x="4813384" y="5357819"/>
                <a:ext cx="1220014" cy="307777"/>
              </a:xfrm>
              <a:prstGeom prst="rect">
                <a:avLst/>
              </a:prstGeom>
              <a:noFill/>
            </p:spPr>
            <p:txBody>
              <a:bodyPr wrap="none" rtlCol="0">
                <a:spAutoFit/>
              </a:bodyPr>
              <a:lstStyle/>
              <a:p>
                <a:r>
                  <a:rPr lang="en-US" sz="1400" dirty="0"/>
                  <a:t>5 years before</a:t>
                </a:r>
              </a:p>
            </p:txBody>
          </p:sp>
          <p:sp>
            <p:nvSpPr>
              <p:cNvPr id="41" name="TextBox 40">
                <a:extLst>
                  <a:ext uri="{FF2B5EF4-FFF2-40B4-BE49-F238E27FC236}">
                    <a16:creationId xmlns:a16="http://schemas.microsoft.com/office/drawing/2014/main" id="{DDBBE29F-D984-4BB9-B46A-550C288F2085}"/>
                  </a:ext>
                </a:extLst>
              </p:cNvPr>
              <p:cNvSpPr txBox="1"/>
              <p:nvPr/>
            </p:nvSpPr>
            <p:spPr>
              <a:xfrm>
                <a:off x="8764391" y="4999476"/>
                <a:ext cx="1387303" cy="307777"/>
              </a:xfrm>
              <a:prstGeom prst="rect">
                <a:avLst/>
              </a:prstGeom>
              <a:noFill/>
            </p:spPr>
            <p:txBody>
              <a:bodyPr wrap="none" rtlCol="0">
                <a:spAutoFit/>
              </a:bodyPr>
              <a:lstStyle/>
              <a:p>
                <a:r>
                  <a:rPr lang="en-US" sz="1400" dirty="0"/>
                  <a:t>All records after </a:t>
                </a:r>
              </a:p>
            </p:txBody>
          </p:sp>
          <p:sp>
            <p:nvSpPr>
              <p:cNvPr id="42" name="TextBox 41">
                <a:extLst>
                  <a:ext uri="{FF2B5EF4-FFF2-40B4-BE49-F238E27FC236}">
                    <a16:creationId xmlns:a16="http://schemas.microsoft.com/office/drawing/2014/main" id="{6695EE36-8023-730B-6D4F-65DA13D4E57C}"/>
                  </a:ext>
                </a:extLst>
              </p:cNvPr>
              <p:cNvSpPr txBox="1"/>
              <p:nvPr/>
            </p:nvSpPr>
            <p:spPr>
              <a:xfrm>
                <a:off x="2091610" y="4999476"/>
                <a:ext cx="1513941" cy="307777"/>
              </a:xfrm>
              <a:prstGeom prst="rect">
                <a:avLst/>
              </a:prstGeom>
              <a:noFill/>
            </p:spPr>
            <p:txBody>
              <a:bodyPr wrap="none" rtlCol="0">
                <a:spAutoFit/>
              </a:bodyPr>
              <a:lstStyle/>
              <a:p>
                <a:r>
                  <a:rPr lang="en-US" sz="1400" dirty="0"/>
                  <a:t>All records before </a:t>
                </a:r>
              </a:p>
            </p:txBody>
          </p:sp>
          <p:sp>
            <p:nvSpPr>
              <p:cNvPr id="43" name="Left Bracket 42">
                <a:extLst>
                  <a:ext uri="{FF2B5EF4-FFF2-40B4-BE49-F238E27FC236}">
                    <a16:creationId xmlns:a16="http://schemas.microsoft.com/office/drawing/2014/main" id="{591084E7-B448-0EE9-C823-F351E0CBE82B}"/>
                  </a:ext>
                </a:extLst>
              </p:cNvPr>
              <p:cNvSpPr/>
              <p:nvPr/>
            </p:nvSpPr>
            <p:spPr>
              <a:xfrm rot="16200000">
                <a:off x="6773757" y="4771425"/>
                <a:ext cx="45719" cy="1175481"/>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Left Bracket 43">
                <a:extLst>
                  <a:ext uri="{FF2B5EF4-FFF2-40B4-BE49-F238E27FC236}">
                    <a16:creationId xmlns:a16="http://schemas.microsoft.com/office/drawing/2014/main" id="{DD02EE73-475F-88AA-6843-7548D51E2DDA}"/>
                  </a:ext>
                </a:extLst>
              </p:cNvPr>
              <p:cNvSpPr/>
              <p:nvPr/>
            </p:nvSpPr>
            <p:spPr>
              <a:xfrm rot="16200000">
                <a:off x="5451602" y="4767995"/>
                <a:ext cx="45719" cy="1175481"/>
              </a:xfrm>
              <a:prstGeom prst="leftBracket">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6" name="Straight Connector 45">
                <a:extLst>
                  <a:ext uri="{FF2B5EF4-FFF2-40B4-BE49-F238E27FC236}">
                    <a16:creationId xmlns:a16="http://schemas.microsoft.com/office/drawing/2014/main" id="{26D76C3C-A636-C951-EE48-198941DCC156}"/>
                  </a:ext>
                </a:extLst>
              </p:cNvPr>
              <p:cNvCxnSpPr>
                <a:cxnSpLocks/>
                <a:stCxn id="38" idx="0"/>
                <a:endCxn id="37" idx="1"/>
              </p:cNvCxnSpPr>
              <p:nvPr/>
            </p:nvCxnSpPr>
            <p:spPr>
              <a:xfrm flipH="1" flipV="1">
                <a:off x="6135538" y="5278455"/>
                <a:ext cx="8711" cy="3126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8" name="TextBox 47">
            <a:extLst>
              <a:ext uri="{FF2B5EF4-FFF2-40B4-BE49-F238E27FC236}">
                <a16:creationId xmlns:a16="http://schemas.microsoft.com/office/drawing/2014/main" id="{6067BE94-AF6C-0E30-08E1-CDA461E4AA80}"/>
              </a:ext>
            </a:extLst>
          </p:cNvPr>
          <p:cNvSpPr txBox="1"/>
          <p:nvPr/>
        </p:nvSpPr>
        <p:spPr>
          <a:xfrm>
            <a:off x="203484" y="1697281"/>
            <a:ext cx="1901960" cy="830997"/>
          </a:xfrm>
          <a:prstGeom prst="rect">
            <a:avLst/>
          </a:prstGeom>
          <a:noFill/>
        </p:spPr>
        <p:txBody>
          <a:bodyPr wrap="square" rtlCol="0">
            <a:spAutoFit/>
          </a:bodyPr>
          <a:lstStyle/>
          <a:p>
            <a:pPr algn="ctr"/>
            <a:r>
              <a:rPr lang="en-US" sz="1600" dirty="0"/>
              <a:t>For every potential topic pair, we use 7 core statistics</a:t>
            </a:r>
          </a:p>
        </p:txBody>
      </p:sp>
      <p:sp>
        <p:nvSpPr>
          <p:cNvPr id="60" name="TextBox 59">
            <a:extLst>
              <a:ext uri="{FF2B5EF4-FFF2-40B4-BE49-F238E27FC236}">
                <a16:creationId xmlns:a16="http://schemas.microsoft.com/office/drawing/2014/main" id="{AD3AFBDB-1FBA-5A56-95D1-B0B68F9EEA55}"/>
              </a:ext>
            </a:extLst>
          </p:cNvPr>
          <p:cNvSpPr txBox="1"/>
          <p:nvPr/>
        </p:nvSpPr>
        <p:spPr>
          <a:xfrm>
            <a:off x="156439" y="5459285"/>
            <a:ext cx="1836054" cy="830997"/>
          </a:xfrm>
          <a:prstGeom prst="rect">
            <a:avLst/>
          </a:prstGeom>
          <a:noFill/>
        </p:spPr>
        <p:txBody>
          <a:bodyPr wrap="square" rtlCol="0">
            <a:spAutoFit/>
          </a:bodyPr>
          <a:lstStyle/>
          <a:p>
            <a:pPr algn="ctr"/>
            <a:r>
              <a:rPr lang="en-US" sz="1600" dirty="0"/>
              <a:t>From the stats, the following measures are gathered</a:t>
            </a:r>
          </a:p>
        </p:txBody>
      </p:sp>
      <p:sp>
        <p:nvSpPr>
          <p:cNvPr id="68" name="Rounded Rectangle 67">
            <a:extLst>
              <a:ext uri="{FF2B5EF4-FFF2-40B4-BE49-F238E27FC236}">
                <a16:creationId xmlns:a16="http://schemas.microsoft.com/office/drawing/2014/main" id="{65EEFA4F-0F6F-908C-A065-4393F867BBCD}"/>
              </a:ext>
            </a:extLst>
          </p:cNvPr>
          <p:cNvSpPr/>
          <p:nvPr/>
        </p:nvSpPr>
        <p:spPr>
          <a:xfrm>
            <a:off x="2383133" y="5578984"/>
            <a:ext cx="3320281" cy="59159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Static Probability</a:t>
            </a:r>
          </a:p>
          <a:p>
            <a:pPr algn="ctr"/>
            <a:r>
              <a:rPr lang="en-US" sz="1200" b="0" dirty="0">
                <a:solidFill>
                  <a:schemeClr val="tx1"/>
                </a:solidFill>
              </a:rPr>
              <a:t>Monthly Pair Probability</a:t>
            </a:r>
            <a:endParaRPr lang="en-US" sz="1600" b="0" dirty="0">
              <a:solidFill>
                <a:schemeClr val="tx1"/>
              </a:solidFill>
            </a:endParaRPr>
          </a:p>
        </p:txBody>
      </p:sp>
      <p:sp>
        <p:nvSpPr>
          <p:cNvPr id="73" name="Rounded Rectangle 72">
            <a:extLst>
              <a:ext uri="{FF2B5EF4-FFF2-40B4-BE49-F238E27FC236}">
                <a16:creationId xmlns:a16="http://schemas.microsoft.com/office/drawing/2014/main" id="{D5033E2E-FA4F-27A1-BE33-BFE491D22A91}"/>
              </a:ext>
            </a:extLst>
          </p:cNvPr>
          <p:cNvSpPr/>
          <p:nvPr/>
        </p:nvSpPr>
        <p:spPr>
          <a:xfrm>
            <a:off x="9048207" y="5590865"/>
            <a:ext cx="2959846" cy="59159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Temporal Probability</a:t>
            </a:r>
          </a:p>
          <a:p>
            <a:pPr algn="ctr"/>
            <a:r>
              <a:rPr lang="en-US" sz="1200" dirty="0">
                <a:solidFill>
                  <a:schemeClr val="tx1"/>
                </a:solidFill>
              </a:rPr>
              <a:t>After-Before Probability Ratio</a:t>
            </a:r>
            <a:endParaRPr lang="en-US" sz="1600" b="0" dirty="0">
              <a:solidFill>
                <a:schemeClr val="tx1"/>
              </a:solidFill>
            </a:endParaRPr>
          </a:p>
        </p:txBody>
      </p:sp>
      <p:sp>
        <p:nvSpPr>
          <p:cNvPr id="75" name="Rounded Rectangle 74">
            <a:extLst>
              <a:ext uri="{FF2B5EF4-FFF2-40B4-BE49-F238E27FC236}">
                <a16:creationId xmlns:a16="http://schemas.microsoft.com/office/drawing/2014/main" id="{2627F505-9904-196F-177C-4DE39E81F25E}"/>
              </a:ext>
            </a:extLst>
          </p:cNvPr>
          <p:cNvSpPr/>
          <p:nvPr/>
        </p:nvSpPr>
        <p:spPr>
          <a:xfrm>
            <a:off x="9634128" y="1705360"/>
            <a:ext cx="1131995" cy="87199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P(A|B)</a:t>
            </a:r>
          </a:p>
          <a:p>
            <a:pPr algn="ctr"/>
            <a:r>
              <a:rPr lang="en-US" sz="1400" dirty="0">
                <a:solidFill>
                  <a:schemeClr val="tx1"/>
                </a:solidFill>
              </a:rPr>
              <a:t>Probability of A given B</a:t>
            </a:r>
            <a:endParaRPr lang="en-US" dirty="0">
              <a:solidFill>
                <a:schemeClr val="tx1"/>
              </a:solidFill>
            </a:endParaRPr>
          </a:p>
        </p:txBody>
      </p:sp>
      <p:sp>
        <p:nvSpPr>
          <p:cNvPr id="76" name="Rounded Rectangle 75">
            <a:extLst>
              <a:ext uri="{FF2B5EF4-FFF2-40B4-BE49-F238E27FC236}">
                <a16:creationId xmlns:a16="http://schemas.microsoft.com/office/drawing/2014/main" id="{1485DD96-2247-F2A7-F275-781A8924AABD}"/>
              </a:ext>
            </a:extLst>
          </p:cNvPr>
          <p:cNvSpPr/>
          <p:nvPr/>
        </p:nvSpPr>
        <p:spPr>
          <a:xfrm>
            <a:off x="10892289" y="1686973"/>
            <a:ext cx="1131995" cy="871990"/>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P(B|A)</a:t>
            </a:r>
          </a:p>
          <a:p>
            <a:pPr algn="ctr"/>
            <a:r>
              <a:rPr lang="en-US" sz="1400" dirty="0">
                <a:solidFill>
                  <a:schemeClr val="tx1"/>
                </a:solidFill>
              </a:rPr>
              <a:t>Probability of B given A</a:t>
            </a:r>
            <a:endParaRPr lang="en-US" dirty="0">
              <a:solidFill>
                <a:schemeClr val="tx1"/>
              </a:solidFill>
            </a:endParaRPr>
          </a:p>
        </p:txBody>
      </p:sp>
      <p:sp>
        <p:nvSpPr>
          <p:cNvPr id="86" name="Left Brace 85">
            <a:extLst>
              <a:ext uri="{FF2B5EF4-FFF2-40B4-BE49-F238E27FC236}">
                <a16:creationId xmlns:a16="http://schemas.microsoft.com/office/drawing/2014/main" id="{2137B0EF-8936-45D4-5470-E69345C2A6AC}"/>
              </a:ext>
            </a:extLst>
          </p:cNvPr>
          <p:cNvSpPr/>
          <p:nvPr/>
        </p:nvSpPr>
        <p:spPr>
          <a:xfrm>
            <a:off x="2054874" y="5521207"/>
            <a:ext cx="112431" cy="804645"/>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ounded Rectangle 4">
            <a:extLst>
              <a:ext uri="{FF2B5EF4-FFF2-40B4-BE49-F238E27FC236}">
                <a16:creationId xmlns:a16="http://schemas.microsoft.com/office/drawing/2014/main" id="{C86D7ECA-CEA0-BA06-CF05-8FB3C4136465}"/>
              </a:ext>
            </a:extLst>
          </p:cNvPr>
          <p:cNvSpPr/>
          <p:nvPr/>
        </p:nvSpPr>
        <p:spPr>
          <a:xfrm>
            <a:off x="5878227" y="5590865"/>
            <a:ext cx="2995168" cy="59159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5-Year Temporal Probability</a:t>
            </a:r>
          </a:p>
          <a:p>
            <a:pPr algn="ctr"/>
            <a:r>
              <a:rPr lang="en-US" sz="1200" dirty="0">
                <a:solidFill>
                  <a:schemeClr val="tx1"/>
                </a:solidFill>
              </a:rPr>
              <a:t>5 year After-Before probability ratio</a:t>
            </a:r>
            <a:endParaRPr lang="en-US" sz="1600" b="0" dirty="0">
              <a:solidFill>
                <a:schemeClr val="tx1"/>
              </a:solidFill>
            </a:endParaRPr>
          </a:p>
        </p:txBody>
      </p:sp>
      <p:sp>
        <p:nvSpPr>
          <p:cNvPr id="7" name="Rectangle 6">
            <a:extLst>
              <a:ext uri="{FF2B5EF4-FFF2-40B4-BE49-F238E27FC236}">
                <a16:creationId xmlns:a16="http://schemas.microsoft.com/office/drawing/2014/main" id="{B9A8AFE4-7353-8860-CDC0-7E33B283DED3}"/>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37BA7D9-5073-DE82-C196-96A9EBB4FE67}"/>
              </a:ext>
            </a:extLst>
          </p:cNvPr>
          <p:cNvSpPr>
            <a:spLocks noGrp="1"/>
          </p:cNvSpPr>
          <p:nvPr>
            <p:ph type="title"/>
          </p:nvPr>
        </p:nvSpPr>
        <p:spPr>
          <a:xfrm>
            <a:off x="838200" y="541310"/>
            <a:ext cx="10515600" cy="619137"/>
          </a:xfrm>
        </p:spPr>
        <p:txBody>
          <a:bodyPr>
            <a:noAutofit/>
          </a:bodyPr>
          <a:lstStyle/>
          <a:p>
            <a:r>
              <a:rPr lang="en-US" sz="2400" dirty="0"/>
              <a:t>We have extracted core statistics from all papers for novelty metric creation</a:t>
            </a:r>
          </a:p>
        </p:txBody>
      </p:sp>
      <p:sp>
        <p:nvSpPr>
          <p:cNvPr id="9" name="Title 1">
            <a:extLst>
              <a:ext uri="{FF2B5EF4-FFF2-40B4-BE49-F238E27FC236}">
                <a16:creationId xmlns:a16="http://schemas.microsoft.com/office/drawing/2014/main" id="{1702E996-47AE-6EA4-D069-2B189299D39D}"/>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accent1"/>
                </a:solidFill>
              </a:rPr>
              <a:t>Current iteration </a:t>
            </a:r>
            <a:r>
              <a:rPr lang="en-US" sz="1800" dirty="0"/>
              <a:t>– </a:t>
            </a:r>
            <a:r>
              <a:rPr lang="en-US" sz="1800" dirty="0">
                <a:solidFill>
                  <a:schemeClr val="tx1">
                    <a:lumMod val="50000"/>
                    <a:lumOff val="50000"/>
                  </a:schemeClr>
                </a:solidFill>
              </a:rPr>
              <a:t>Using statistical measures and a short-range time window for temporal analysis</a:t>
            </a:r>
          </a:p>
        </p:txBody>
      </p:sp>
    </p:spTree>
    <p:extLst>
      <p:ext uri="{BB962C8B-B14F-4D97-AF65-F5344CB8AC3E}">
        <p14:creationId xmlns:p14="http://schemas.microsoft.com/office/powerpoint/2010/main" val="16257690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BD0B23C-C4B0-6B44-10E6-6CE9CD9D6D4B}"/>
              </a:ext>
            </a:extLst>
          </p:cNvPr>
          <p:cNvPicPr>
            <a:picLocks noChangeAspect="1"/>
          </p:cNvPicPr>
          <p:nvPr/>
        </p:nvPicPr>
        <p:blipFill rotWithShape="1">
          <a:blip r:embed="rId2"/>
          <a:srcRect l="3230" t="6901" r="8684" b="1947"/>
          <a:stretch/>
        </p:blipFill>
        <p:spPr>
          <a:xfrm>
            <a:off x="4465291" y="4304815"/>
            <a:ext cx="5161335" cy="2424792"/>
          </a:xfrm>
          <a:prstGeom prst="rect">
            <a:avLst/>
          </a:prstGeom>
        </p:spPr>
      </p:pic>
      <p:sp>
        <p:nvSpPr>
          <p:cNvPr id="14" name="TextBox 13">
            <a:extLst>
              <a:ext uri="{FF2B5EF4-FFF2-40B4-BE49-F238E27FC236}">
                <a16:creationId xmlns:a16="http://schemas.microsoft.com/office/drawing/2014/main" id="{9F258317-D304-DA1B-89D2-74D28948BD0B}"/>
              </a:ext>
            </a:extLst>
          </p:cNvPr>
          <p:cNvSpPr txBox="1"/>
          <p:nvPr/>
        </p:nvSpPr>
        <p:spPr>
          <a:xfrm>
            <a:off x="302150" y="1838472"/>
            <a:ext cx="3948349" cy="4708981"/>
          </a:xfrm>
          <a:prstGeom prst="rect">
            <a:avLst/>
          </a:prstGeom>
          <a:noFill/>
        </p:spPr>
        <p:txBody>
          <a:bodyPr wrap="square" rtlCol="0">
            <a:spAutoFit/>
          </a:bodyPr>
          <a:lstStyle/>
          <a:p>
            <a:r>
              <a:rPr lang="en-US" sz="1600" dirty="0"/>
              <a:t>Shown here are examples of two metrics produced for a subset of papers containing multiple co-occurrences of concepts related to CRISPR (Cas9 endonuclease, E. coli, gene knockout, gene targeting, repetitive sequence, etc.)</a:t>
            </a:r>
          </a:p>
          <a:p>
            <a:endParaRPr lang="en-US" sz="1600" dirty="0"/>
          </a:p>
          <a:p>
            <a:r>
              <a:rPr lang="en-US" sz="1600" dirty="0"/>
              <a:t>The difference between </a:t>
            </a:r>
            <a:r>
              <a:rPr lang="en-US" sz="1600" b="1" dirty="0"/>
              <a:t>Raw</a:t>
            </a:r>
            <a:r>
              <a:rPr lang="en-US" sz="1600" dirty="0"/>
              <a:t> and </a:t>
            </a:r>
            <a:r>
              <a:rPr lang="en-US" sz="1600" b="1" dirty="0"/>
              <a:t>Normalized</a:t>
            </a:r>
            <a:r>
              <a:rPr lang="en-US" sz="1600" dirty="0"/>
              <a:t> Prevalence is that Normalized Prevalence is normalized with respect to the frequency of each individual topic within a given pair.</a:t>
            </a:r>
          </a:p>
          <a:p>
            <a:endParaRPr lang="en-US" sz="1600" dirty="0"/>
          </a:p>
          <a:p>
            <a:r>
              <a:rPr lang="en-US" sz="1600" dirty="0"/>
              <a:t>As a result, the Raw Prevalence appears to provide a better perspective for the evolution of a field over time, whereas Normalized Prevalence provides insight into key moments in time.</a:t>
            </a:r>
          </a:p>
          <a:p>
            <a:endParaRPr lang="en-US" sz="1400" dirty="0"/>
          </a:p>
          <a:p>
            <a:endParaRPr lang="en-US" sz="1400" dirty="0"/>
          </a:p>
        </p:txBody>
      </p:sp>
      <p:grpSp>
        <p:nvGrpSpPr>
          <p:cNvPr id="26" name="Group 25">
            <a:extLst>
              <a:ext uri="{FF2B5EF4-FFF2-40B4-BE49-F238E27FC236}">
                <a16:creationId xmlns:a16="http://schemas.microsoft.com/office/drawing/2014/main" id="{E4167277-E6C5-382C-3080-CC9394594AF2}"/>
              </a:ext>
            </a:extLst>
          </p:cNvPr>
          <p:cNvGrpSpPr/>
          <p:nvPr/>
        </p:nvGrpSpPr>
        <p:grpSpPr>
          <a:xfrm>
            <a:off x="4538625" y="1530732"/>
            <a:ext cx="5106814" cy="5198875"/>
            <a:chOff x="461042" y="2670794"/>
            <a:chExt cx="5475306" cy="6113123"/>
          </a:xfrm>
        </p:grpSpPr>
        <p:pic>
          <p:nvPicPr>
            <p:cNvPr id="20" name="Picture 19">
              <a:extLst>
                <a:ext uri="{FF2B5EF4-FFF2-40B4-BE49-F238E27FC236}">
                  <a16:creationId xmlns:a16="http://schemas.microsoft.com/office/drawing/2014/main" id="{A0D6A1B5-C1B5-DC61-7239-104BD926FE18}"/>
                </a:ext>
              </a:extLst>
            </p:cNvPr>
            <p:cNvPicPr>
              <a:picLocks noChangeAspect="1"/>
            </p:cNvPicPr>
            <p:nvPr/>
          </p:nvPicPr>
          <p:blipFill rotWithShape="1">
            <a:blip r:embed="rId3"/>
            <a:srcRect l="4188" t="5136" r="8325"/>
            <a:stretch/>
          </p:blipFill>
          <p:spPr>
            <a:xfrm>
              <a:off x="461042" y="2896207"/>
              <a:ext cx="5475306" cy="2968516"/>
            </a:xfrm>
            <a:prstGeom prst="rect">
              <a:avLst/>
            </a:prstGeom>
          </p:spPr>
        </p:pic>
        <p:sp>
          <p:nvSpPr>
            <p:cNvPr id="16" name="Rectangle 15">
              <a:extLst>
                <a:ext uri="{FF2B5EF4-FFF2-40B4-BE49-F238E27FC236}">
                  <a16:creationId xmlns:a16="http://schemas.microsoft.com/office/drawing/2014/main" id="{E3683E9C-8AC7-D9A4-C8BE-33B990274F65}"/>
                </a:ext>
              </a:extLst>
            </p:cNvPr>
            <p:cNvSpPr/>
            <p:nvPr/>
          </p:nvSpPr>
          <p:spPr>
            <a:xfrm>
              <a:off x="1144921" y="2750884"/>
              <a:ext cx="315046" cy="6033033"/>
            </a:xfrm>
            <a:prstGeom prst="rect">
              <a:avLst/>
            </a:prstGeom>
            <a:solidFill>
              <a:schemeClr val="accent1">
                <a:lumMod val="40000"/>
                <a:lumOff val="60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02804F5-0A2F-F4AE-5186-49BCD54D83C2}"/>
                </a:ext>
              </a:extLst>
            </p:cNvPr>
            <p:cNvSpPr/>
            <p:nvPr/>
          </p:nvSpPr>
          <p:spPr>
            <a:xfrm>
              <a:off x="1959427" y="2750883"/>
              <a:ext cx="187904" cy="6033032"/>
            </a:xfrm>
            <a:prstGeom prst="rect">
              <a:avLst/>
            </a:prstGeom>
            <a:solidFill>
              <a:schemeClr val="accent1">
                <a:lumMod val="40000"/>
                <a:lumOff val="60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E31426E-2FC9-2A8C-5AEC-EA717E09ECA8}"/>
                </a:ext>
              </a:extLst>
            </p:cNvPr>
            <p:cNvSpPr/>
            <p:nvPr/>
          </p:nvSpPr>
          <p:spPr>
            <a:xfrm>
              <a:off x="3765557" y="2670794"/>
              <a:ext cx="221089" cy="6113123"/>
            </a:xfrm>
            <a:prstGeom prst="rect">
              <a:avLst/>
            </a:prstGeom>
            <a:solidFill>
              <a:schemeClr val="accent1">
                <a:lumMod val="40000"/>
                <a:lumOff val="60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E6E63B30-C45F-0807-03FE-EEC8EEE0534D}"/>
                </a:ext>
              </a:extLst>
            </p:cNvPr>
            <p:cNvSpPr/>
            <p:nvPr/>
          </p:nvSpPr>
          <p:spPr>
            <a:xfrm>
              <a:off x="4715743" y="2750881"/>
              <a:ext cx="942888" cy="6033036"/>
            </a:xfrm>
            <a:prstGeom prst="rect">
              <a:avLst/>
            </a:prstGeom>
            <a:solidFill>
              <a:schemeClr val="accent1">
                <a:lumMod val="40000"/>
                <a:lumOff val="60000"/>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ounded Rectangle 29">
            <a:extLst>
              <a:ext uri="{FF2B5EF4-FFF2-40B4-BE49-F238E27FC236}">
                <a16:creationId xmlns:a16="http://schemas.microsoft.com/office/drawing/2014/main" id="{DDD54F7F-5799-1855-CF64-3DB2BA7D374D}"/>
              </a:ext>
            </a:extLst>
          </p:cNvPr>
          <p:cNvSpPr/>
          <p:nvPr/>
        </p:nvSpPr>
        <p:spPr>
          <a:xfrm>
            <a:off x="9985453" y="1533556"/>
            <a:ext cx="2024468" cy="111038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rPr>
              <a:t>First hints of (what are now known as) </a:t>
            </a:r>
            <a:r>
              <a:rPr lang="en-US" sz="1200" b="1" dirty="0">
                <a:solidFill>
                  <a:schemeClr val="tx1"/>
                </a:solidFill>
              </a:rPr>
              <a:t>CRISPRS</a:t>
            </a:r>
            <a:r>
              <a:rPr lang="en-US" sz="1200" dirty="0">
                <a:solidFill>
                  <a:schemeClr val="tx1"/>
                </a:solidFill>
              </a:rPr>
              <a:t> found in E. coli</a:t>
            </a:r>
          </a:p>
          <a:p>
            <a:pPr marL="171450" indent="-171450">
              <a:buFont typeface="Arial" panose="020B0604020202020204" pitchFamily="34" charset="0"/>
              <a:buChar char="•"/>
            </a:pPr>
            <a:r>
              <a:rPr lang="en-US" sz="1100" dirty="0">
                <a:solidFill>
                  <a:schemeClr val="tx1"/>
                </a:solidFill>
                <a:hlinkClick r:id="rId4"/>
              </a:rPr>
              <a:t>Ishino Y et al.</a:t>
            </a:r>
            <a:endParaRPr lang="en-US" sz="1100" dirty="0">
              <a:solidFill>
                <a:schemeClr val="tx1"/>
              </a:solidFill>
            </a:endParaRPr>
          </a:p>
          <a:p>
            <a:pPr marL="171450" indent="-171450">
              <a:buFont typeface="Arial" panose="020B0604020202020204" pitchFamily="34" charset="0"/>
              <a:buChar char="•"/>
            </a:pPr>
            <a:r>
              <a:rPr lang="en-US" sz="1100" dirty="0">
                <a:solidFill>
                  <a:schemeClr val="tx1"/>
                </a:solidFill>
                <a:hlinkClick r:id="rId5"/>
              </a:rPr>
              <a:t>H Shinagawa et al.</a:t>
            </a:r>
            <a:endParaRPr lang="en-US" sz="1100" dirty="0">
              <a:solidFill>
                <a:schemeClr val="tx1"/>
              </a:solidFill>
            </a:endParaRPr>
          </a:p>
        </p:txBody>
      </p:sp>
      <p:cxnSp>
        <p:nvCxnSpPr>
          <p:cNvPr id="32" name="Straight Connector 31">
            <a:extLst>
              <a:ext uri="{FF2B5EF4-FFF2-40B4-BE49-F238E27FC236}">
                <a16:creationId xmlns:a16="http://schemas.microsoft.com/office/drawing/2014/main" id="{A1BD7393-0EB8-DADC-4A37-8831F38DC690}"/>
              </a:ext>
            </a:extLst>
          </p:cNvPr>
          <p:cNvCxnSpPr>
            <a:cxnSpLocks/>
            <a:stCxn id="30" idx="1"/>
          </p:cNvCxnSpPr>
          <p:nvPr/>
        </p:nvCxnSpPr>
        <p:spPr>
          <a:xfrm flipH="1">
            <a:off x="5314950" y="2088748"/>
            <a:ext cx="46705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ounded Rectangle 36">
            <a:extLst>
              <a:ext uri="{FF2B5EF4-FFF2-40B4-BE49-F238E27FC236}">
                <a16:creationId xmlns:a16="http://schemas.microsoft.com/office/drawing/2014/main" id="{A1AEC5A0-7B81-491B-5F6A-7A4A1FF38B89}"/>
              </a:ext>
            </a:extLst>
          </p:cNvPr>
          <p:cNvSpPr/>
          <p:nvPr/>
        </p:nvSpPr>
        <p:spPr>
          <a:xfrm>
            <a:off x="9985453" y="2791718"/>
            <a:ext cx="2024469" cy="66791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b="1" dirty="0">
                <a:solidFill>
                  <a:schemeClr val="tx1"/>
                </a:solidFill>
              </a:rPr>
              <a:t>CRISPRS</a:t>
            </a:r>
            <a:r>
              <a:rPr lang="en-US" sz="1100" dirty="0">
                <a:solidFill>
                  <a:schemeClr val="tx1"/>
                </a:solidFill>
              </a:rPr>
              <a:t> observed for the first time in archaea</a:t>
            </a:r>
          </a:p>
          <a:p>
            <a:pPr marL="171450" indent="-171450">
              <a:buFont typeface="Arial" panose="020B0604020202020204" pitchFamily="34" charset="0"/>
              <a:buChar char="•"/>
            </a:pPr>
            <a:r>
              <a:rPr lang="en-US" sz="1100" dirty="0">
                <a:solidFill>
                  <a:schemeClr val="tx1"/>
                </a:solidFill>
                <a:hlinkClick r:id="rId6"/>
              </a:rPr>
              <a:t>F. J. Mojica et al.</a:t>
            </a:r>
            <a:endParaRPr lang="en-US" sz="1100" dirty="0">
              <a:solidFill>
                <a:schemeClr val="tx1"/>
              </a:solidFill>
            </a:endParaRPr>
          </a:p>
        </p:txBody>
      </p:sp>
      <p:cxnSp>
        <p:nvCxnSpPr>
          <p:cNvPr id="38" name="Straight Connector 37">
            <a:extLst>
              <a:ext uri="{FF2B5EF4-FFF2-40B4-BE49-F238E27FC236}">
                <a16:creationId xmlns:a16="http://schemas.microsoft.com/office/drawing/2014/main" id="{0A47884F-6F0D-F9B6-1F82-6A2951890186}"/>
              </a:ext>
            </a:extLst>
          </p:cNvPr>
          <p:cNvCxnSpPr>
            <a:cxnSpLocks/>
            <a:endCxn id="37" idx="1"/>
          </p:cNvCxnSpPr>
          <p:nvPr/>
        </p:nvCxnSpPr>
        <p:spPr>
          <a:xfrm>
            <a:off x="5993606" y="3125675"/>
            <a:ext cx="399184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C8FEA0B4-C701-04CD-3AF4-998C1E215088}"/>
              </a:ext>
            </a:extLst>
          </p:cNvPr>
          <p:cNvCxnSpPr>
            <a:cxnSpLocks/>
            <a:stCxn id="57" idx="1"/>
          </p:cNvCxnSpPr>
          <p:nvPr/>
        </p:nvCxnSpPr>
        <p:spPr>
          <a:xfrm flipH="1" flipV="1">
            <a:off x="7689669" y="4246993"/>
            <a:ext cx="2295783" cy="763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Rounded Rectangle 55">
            <a:extLst>
              <a:ext uri="{FF2B5EF4-FFF2-40B4-BE49-F238E27FC236}">
                <a16:creationId xmlns:a16="http://schemas.microsoft.com/office/drawing/2014/main" id="{138F74A7-61A4-BBAE-C16C-40E45E72E8E3}"/>
              </a:ext>
            </a:extLst>
          </p:cNvPr>
          <p:cNvSpPr/>
          <p:nvPr/>
        </p:nvSpPr>
        <p:spPr>
          <a:xfrm>
            <a:off x="9985452" y="5478975"/>
            <a:ext cx="2024470" cy="57921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100" dirty="0">
                <a:solidFill>
                  <a:schemeClr val="tx1"/>
                </a:solidFill>
              </a:rPr>
              <a:t>Use of </a:t>
            </a:r>
            <a:r>
              <a:rPr lang="en-US" sz="1100" b="1" dirty="0">
                <a:solidFill>
                  <a:schemeClr val="tx1"/>
                </a:solidFill>
              </a:rPr>
              <a:t>CRISPR</a:t>
            </a:r>
            <a:r>
              <a:rPr lang="en-US" sz="1100" dirty="0">
                <a:solidFill>
                  <a:schemeClr val="tx1"/>
                </a:solidFill>
              </a:rPr>
              <a:t> in animals becomes heavily investigated</a:t>
            </a:r>
          </a:p>
          <a:p>
            <a:r>
              <a:rPr lang="en-US" sz="1100" dirty="0">
                <a:solidFill>
                  <a:schemeClr val="tx1"/>
                </a:solidFill>
              </a:rPr>
              <a:t>Ex: </a:t>
            </a:r>
            <a:r>
              <a:rPr lang="en-US" sz="1100" dirty="0">
                <a:solidFill>
                  <a:schemeClr val="tx1"/>
                </a:solidFill>
                <a:hlinkClick r:id="rId7"/>
              </a:rPr>
              <a:t>J. M. Uribe-Salazar et al.</a:t>
            </a:r>
            <a:endParaRPr lang="en-US" sz="1100" dirty="0">
              <a:solidFill>
                <a:schemeClr val="tx1"/>
              </a:solidFill>
            </a:endParaRPr>
          </a:p>
        </p:txBody>
      </p:sp>
      <p:sp>
        <p:nvSpPr>
          <p:cNvPr id="57" name="Rounded Rectangle 56">
            <a:extLst>
              <a:ext uri="{FF2B5EF4-FFF2-40B4-BE49-F238E27FC236}">
                <a16:creationId xmlns:a16="http://schemas.microsoft.com/office/drawing/2014/main" id="{4BA6AA74-575D-81A8-E620-A30B6FA5587D}"/>
              </a:ext>
            </a:extLst>
          </p:cNvPr>
          <p:cNvSpPr/>
          <p:nvPr/>
        </p:nvSpPr>
        <p:spPr>
          <a:xfrm>
            <a:off x="9985452" y="3920667"/>
            <a:ext cx="2024469" cy="66791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dirty="0">
                <a:solidFill>
                  <a:schemeClr val="tx1"/>
                </a:solidFill>
              </a:rPr>
              <a:t>Demonstration of </a:t>
            </a:r>
            <a:r>
              <a:rPr lang="en-US" sz="1050" b="1" dirty="0">
                <a:solidFill>
                  <a:schemeClr val="tx1"/>
                </a:solidFill>
              </a:rPr>
              <a:t>CRISPR</a:t>
            </a:r>
            <a:r>
              <a:rPr lang="en-US" sz="1050" dirty="0">
                <a:solidFill>
                  <a:schemeClr val="tx1"/>
                </a:solidFill>
              </a:rPr>
              <a:t> mechanism</a:t>
            </a:r>
          </a:p>
          <a:p>
            <a:r>
              <a:rPr lang="en-US" sz="1050" dirty="0">
                <a:solidFill>
                  <a:schemeClr val="tx1"/>
                </a:solidFill>
                <a:hlinkClick r:id="rId8"/>
              </a:rPr>
              <a:t>S. J. Brouns et al.</a:t>
            </a:r>
            <a:endParaRPr lang="en-US" sz="1050" dirty="0">
              <a:solidFill>
                <a:schemeClr val="tx1"/>
              </a:solidFill>
            </a:endParaRPr>
          </a:p>
        </p:txBody>
      </p:sp>
      <p:cxnSp>
        <p:nvCxnSpPr>
          <p:cNvPr id="61" name="Straight Connector 60">
            <a:extLst>
              <a:ext uri="{FF2B5EF4-FFF2-40B4-BE49-F238E27FC236}">
                <a16:creationId xmlns:a16="http://schemas.microsoft.com/office/drawing/2014/main" id="{41DBCBBF-BC08-63D0-278C-9848E35FE825}"/>
              </a:ext>
            </a:extLst>
          </p:cNvPr>
          <p:cNvCxnSpPr>
            <a:cxnSpLocks/>
            <a:endCxn id="56" idx="1"/>
          </p:cNvCxnSpPr>
          <p:nvPr/>
        </p:nvCxnSpPr>
        <p:spPr>
          <a:xfrm>
            <a:off x="8879681" y="5768582"/>
            <a:ext cx="110577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9AEFAE1C-AC9B-3305-FD76-4DD934B3A559}"/>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DAE40405-8BC5-2DAF-C49E-E2A4F4364C9C}"/>
              </a:ext>
            </a:extLst>
          </p:cNvPr>
          <p:cNvSpPr>
            <a:spLocks noGrp="1"/>
          </p:cNvSpPr>
          <p:nvPr>
            <p:ph type="title"/>
          </p:nvPr>
        </p:nvSpPr>
        <p:spPr>
          <a:xfrm>
            <a:off x="838200" y="541310"/>
            <a:ext cx="10515600" cy="619137"/>
          </a:xfrm>
        </p:spPr>
        <p:txBody>
          <a:bodyPr>
            <a:noAutofit/>
          </a:bodyPr>
          <a:lstStyle/>
          <a:p>
            <a:r>
              <a:rPr lang="en-US" sz="2400" dirty="0"/>
              <a:t>Example: History of publications related to CRISPR</a:t>
            </a:r>
          </a:p>
        </p:txBody>
      </p:sp>
      <p:sp>
        <p:nvSpPr>
          <p:cNvPr id="4" name="Title 1">
            <a:extLst>
              <a:ext uri="{FF2B5EF4-FFF2-40B4-BE49-F238E27FC236}">
                <a16:creationId xmlns:a16="http://schemas.microsoft.com/office/drawing/2014/main" id="{1900C62D-07F8-4BE6-5C91-86E413763FA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Provides first order validation that our method may be able to identify novel papers</a:t>
            </a:r>
          </a:p>
        </p:txBody>
      </p:sp>
      <p:sp>
        <p:nvSpPr>
          <p:cNvPr id="8" name="Rectangle 7">
            <a:extLst>
              <a:ext uri="{FF2B5EF4-FFF2-40B4-BE49-F238E27FC236}">
                <a16:creationId xmlns:a16="http://schemas.microsoft.com/office/drawing/2014/main" id="{6B6403BF-94E8-8B75-466A-CBE239470377}"/>
              </a:ext>
            </a:extLst>
          </p:cNvPr>
          <p:cNvSpPr/>
          <p:nvPr/>
        </p:nvSpPr>
        <p:spPr>
          <a:xfrm>
            <a:off x="8041746" y="1530730"/>
            <a:ext cx="206210" cy="5198875"/>
          </a:xfrm>
          <a:prstGeom prst="rect">
            <a:avLst/>
          </a:prstGeom>
          <a:solidFill>
            <a:srgbClr val="ECBBBA">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a:extLst>
              <a:ext uri="{FF2B5EF4-FFF2-40B4-BE49-F238E27FC236}">
                <a16:creationId xmlns:a16="http://schemas.microsoft.com/office/drawing/2014/main" id="{657FE8A4-49E3-BBCD-769B-E6A800A07192}"/>
              </a:ext>
            </a:extLst>
          </p:cNvPr>
          <p:cNvSpPr/>
          <p:nvPr/>
        </p:nvSpPr>
        <p:spPr>
          <a:xfrm>
            <a:off x="9985452" y="4721855"/>
            <a:ext cx="2024469" cy="667912"/>
          </a:xfrm>
          <a:prstGeom prst="roundRect">
            <a:avLst/>
          </a:prstGeom>
          <a:solidFill>
            <a:srgbClr val="ECBB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b="0" i="0" dirty="0">
                <a:solidFill>
                  <a:srgbClr val="222222"/>
                </a:solidFill>
                <a:effectLst/>
                <a:latin typeface="Arial" panose="020B0604020202020204" pitchFamily="34" charset="0"/>
              </a:rPr>
              <a:t>Programmable </a:t>
            </a:r>
            <a:r>
              <a:rPr lang="en-US" sz="1000" b="1" i="0" dirty="0">
                <a:solidFill>
                  <a:srgbClr val="222222"/>
                </a:solidFill>
                <a:effectLst/>
                <a:latin typeface="Arial" panose="020B0604020202020204" pitchFamily="34" charset="0"/>
              </a:rPr>
              <a:t>CRISPR</a:t>
            </a:r>
            <a:br>
              <a:rPr lang="en-US" sz="800" b="0" i="0" dirty="0">
                <a:solidFill>
                  <a:srgbClr val="222222"/>
                </a:solidFill>
                <a:effectLst/>
                <a:latin typeface="Arial" panose="020B0604020202020204" pitchFamily="34" charset="0"/>
              </a:rPr>
            </a:br>
            <a:r>
              <a:rPr lang="en-US" sz="900" b="0" i="0" u="sng" dirty="0" err="1">
                <a:solidFill>
                  <a:schemeClr val="accent1"/>
                </a:solidFill>
                <a:effectLst/>
                <a:latin typeface="Arial" panose="020B0604020202020204" pitchFamily="34" charset="0"/>
              </a:rPr>
              <a:t>Jinek</a:t>
            </a:r>
            <a:r>
              <a:rPr lang="en-US" sz="900" b="0" i="0" u="sng" dirty="0">
                <a:solidFill>
                  <a:schemeClr val="accent1"/>
                </a:solidFill>
                <a:effectLst/>
                <a:latin typeface="Arial" panose="020B0604020202020204" pitchFamily="34" charset="0"/>
              </a:rPr>
              <a:t>, Martin, et al.</a:t>
            </a:r>
            <a:endParaRPr lang="en-US" sz="800" u="sng" dirty="0">
              <a:solidFill>
                <a:schemeClr val="accent1"/>
              </a:solidFill>
            </a:endParaRPr>
          </a:p>
        </p:txBody>
      </p:sp>
      <p:cxnSp>
        <p:nvCxnSpPr>
          <p:cNvPr id="10" name="Straight Connector 9">
            <a:extLst>
              <a:ext uri="{FF2B5EF4-FFF2-40B4-BE49-F238E27FC236}">
                <a16:creationId xmlns:a16="http://schemas.microsoft.com/office/drawing/2014/main" id="{809E5014-DAC7-7DDD-4B09-D9279B8BCCFF}"/>
              </a:ext>
            </a:extLst>
          </p:cNvPr>
          <p:cNvCxnSpPr>
            <a:cxnSpLocks/>
          </p:cNvCxnSpPr>
          <p:nvPr/>
        </p:nvCxnSpPr>
        <p:spPr>
          <a:xfrm flipH="1">
            <a:off x="8144851" y="5000157"/>
            <a:ext cx="183252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97307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CDC40B-3955-B729-E077-9F6A7F3EE91C}"/>
              </a:ext>
            </a:extLst>
          </p:cNvPr>
          <p:cNvPicPr>
            <a:picLocks noChangeAspect="1"/>
          </p:cNvPicPr>
          <p:nvPr/>
        </p:nvPicPr>
        <p:blipFill rotWithShape="1">
          <a:blip r:embed="rId3"/>
          <a:srcRect l="5486" t="8244" r="10041" b="6010"/>
          <a:stretch/>
        </p:blipFill>
        <p:spPr>
          <a:xfrm>
            <a:off x="516531" y="1842760"/>
            <a:ext cx="4940686" cy="5015240"/>
          </a:xfrm>
          <a:prstGeom prst="rect">
            <a:avLst/>
          </a:prstGeom>
        </p:spPr>
      </p:pic>
      <p:sp>
        <p:nvSpPr>
          <p:cNvPr id="8" name="Oval 7">
            <a:extLst>
              <a:ext uri="{FF2B5EF4-FFF2-40B4-BE49-F238E27FC236}">
                <a16:creationId xmlns:a16="http://schemas.microsoft.com/office/drawing/2014/main" id="{8AA3F0D3-4931-D2A0-3256-FD61ECDCD685}"/>
              </a:ext>
            </a:extLst>
          </p:cNvPr>
          <p:cNvSpPr/>
          <p:nvPr/>
        </p:nvSpPr>
        <p:spPr>
          <a:xfrm>
            <a:off x="907420" y="3078247"/>
            <a:ext cx="484058" cy="320791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3678727-034B-D08D-CAD3-69203E62305A}"/>
              </a:ext>
            </a:extLst>
          </p:cNvPr>
          <p:cNvSpPr/>
          <p:nvPr/>
        </p:nvSpPr>
        <p:spPr>
          <a:xfrm>
            <a:off x="1588859" y="3395677"/>
            <a:ext cx="1927103" cy="14795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AF638FA-7CFD-AA4B-0561-5482659726BE}"/>
              </a:ext>
            </a:extLst>
          </p:cNvPr>
          <p:cNvSpPr/>
          <p:nvPr/>
        </p:nvSpPr>
        <p:spPr>
          <a:xfrm>
            <a:off x="1835199" y="5040538"/>
            <a:ext cx="1927103" cy="154679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8B648B7-113D-2AE9-8C65-E94DD30944AE}"/>
              </a:ext>
            </a:extLst>
          </p:cNvPr>
          <p:cNvSpPr txBox="1"/>
          <p:nvPr/>
        </p:nvSpPr>
        <p:spPr>
          <a:xfrm>
            <a:off x="3307786" y="4878993"/>
            <a:ext cx="1156920" cy="307777"/>
          </a:xfrm>
          <a:prstGeom prst="rect">
            <a:avLst/>
          </a:prstGeom>
          <a:noFill/>
        </p:spPr>
        <p:txBody>
          <a:bodyPr wrap="none" rtlCol="0">
            <a:spAutoFit/>
          </a:bodyPr>
          <a:lstStyle/>
          <a:p>
            <a:r>
              <a:rPr lang="en-US" sz="1400" dirty="0">
                <a:solidFill>
                  <a:schemeClr val="bg1"/>
                </a:solidFill>
              </a:rPr>
              <a:t>“Discoveries”</a:t>
            </a:r>
          </a:p>
        </p:txBody>
      </p:sp>
      <p:sp>
        <p:nvSpPr>
          <p:cNvPr id="15" name="TextBox 14">
            <a:extLst>
              <a:ext uri="{FF2B5EF4-FFF2-40B4-BE49-F238E27FC236}">
                <a16:creationId xmlns:a16="http://schemas.microsoft.com/office/drawing/2014/main" id="{FF938C89-74DA-A2EC-3ADC-A5355690C41C}"/>
              </a:ext>
            </a:extLst>
          </p:cNvPr>
          <p:cNvSpPr txBox="1"/>
          <p:nvPr/>
        </p:nvSpPr>
        <p:spPr>
          <a:xfrm>
            <a:off x="907420" y="2718278"/>
            <a:ext cx="2317173" cy="307777"/>
          </a:xfrm>
          <a:prstGeom prst="rect">
            <a:avLst/>
          </a:prstGeom>
          <a:noFill/>
        </p:spPr>
        <p:txBody>
          <a:bodyPr wrap="none" rtlCol="0">
            <a:spAutoFit/>
          </a:bodyPr>
          <a:lstStyle/>
          <a:p>
            <a:r>
              <a:rPr lang="en-US" sz="1400" dirty="0">
                <a:solidFill>
                  <a:schemeClr val="bg1"/>
                </a:solidFill>
              </a:rPr>
              <a:t>“Findings” / “Advancements”</a:t>
            </a:r>
          </a:p>
        </p:txBody>
      </p:sp>
      <p:sp>
        <p:nvSpPr>
          <p:cNvPr id="5" name="Rectangle 4">
            <a:extLst>
              <a:ext uri="{FF2B5EF4-FFF2-40B4-BE49-F238E27FC236}">
                <a16:creationId xmlns:a16="http://schemas.microsoft.com/office/drawing/2014/main" id="{379F69C0-BDAF-5BBE-6B51-2835DB9158FF}"/>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6BA3F3A-040F-EE1E-4F2A-DCA7CF2C8041}"/>
              </a:ext>
            </a:extLst>
          </p:cNvPr>
          <p:cNvSpPr>
            <a:spLocks noGrp="1"/>
          </p:cNvSpPr>
          <p:nvPr>
            <p:ph type="title"/>
          </p:nvPr>
        </p:nvSpPr>
        <p:spPr>
          <a:xfrm>
            <a:off x="838200" y="541310"/>
            <a:ext cx="10515600" cy="619137"/>
          </a:xfrm>
        </p:spPr>
        <p:txBody>
          <a:bodyPr>
            <a:noAutofit/>
          </a:bodyPr>
          <a:lstStyle/>
          <a:p>
            <a:r>
              <a:rPr lang="en-US" sz="2400" dirty="0"/>
              <a:t>We would like BRAINWORKS to help us identify and predict scientific breakthroughs </a:t>
            </a:r>
          </a:p>
        </p:txBody>
      </p:sp>
      <p:sp>
        <p:nvSpPr>
          <p:cNvPr id="11" name="Title 1">
            <a:extLst>
              <a:ext uri="{FF2B5EF4-FFF2-40B4-BE49-F238E27FC236}">
                <a16:creationId xmlns:a16="http://schemas.microsoft.com/office/drawing/2014/main" id="{6016B25E-684F-26E2-98C9-CB07F8C278F5}"/>
              </a:ext>
            </a:extLst>
          </p:cNvPr>
          <p:cNvSpPr txBox="1">
            <a:spLocks/>
          </p:cNvSpPr>
          <p:nvPr/>
        </p:nvSpPr>
        <p:spPr>
          <a:xfrm>
            <a:off x="861567" y="895587"/>
            <a:ext cx="1120056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Here is one possible set of impact and novelty metrics, with corresponding Team E examples</a:t>
            </a:r>
          </a:p>
        </p:txBody>
      </p:sp>
      <p:sp>
        <p:nvSpPr>
          <p:cNvPr id="18" name="Rounded Rectangle 17">
            <a:extLst>
              <a:ext uri="{FF2B5EF4-FFF2-40B4-BE49-F238E27FC236}">
                <a16:creationId xmlns:a16="http://schemas.microsoft.com/office/drawing/2014/main" id="{A6B01F9E-271E-74C1-5174-63654C4B602F}"/>
              </a:ext>
            </a:extLst>
          </p:cNvPr>
          <p:cNvSpPr/>
          <p:nvPr/>
        </p:nvSpPr>
        <p:spPr>
          <a:xfrm>
            <a:off x="5457217" y="1732824"/>
            <a:ext cx="6432605" cy="8755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Non-neuronal expression of SARS-CoV-2 entry genes in the olfactory system suggests mechanisms underlying COVID-19-associated anosmia</a:t>
            </a:r>
          </a:p>
          <a:p>
            <a:pPr algn="ctr"/>
            <a:r>
              <a:rPr lang="en-US" sz="1400" dirty="0">
                <a:solidFill>
                  <a:schemeClr val="tx1"/>
                </a:solidFill>
              </a:rPr>
              <a:t>D.H. Brann et al.     </a:t>
            </a:r>
            <a:r>
              <a:rPr lang="en-US" sz="1400" dirty="0">
                <a:hlinkClick r:id="rId4"/>
              </a:rPr>
              <a:t>10.1126/sciadv.abc5801 </a:t>
            </a:r>
            <a:endParaRPr lang="en-US" sz="1400" dirty="0">
              <a:solidFill>
                <a:schemeClr val="tx1"/>
              </a:solidFill>
            </a:endParaRPr>
          </a:p>
        </p:txBody>
      </p:sp>
      <p:cxnSp>
        <p:nvCxnSpPr>
          <p:cNvPr id="21" name="Straight Connector 20">
            <a:extLst>
              <a:ext uri="{FF2B5EF4-FFF2-40B4-BE49-F238E27FC236}">
                <a16:creationId xmlns:a16="http://schemas.microsoft.com/office/drawing/2014/main" id="{A4CAAD2E-A83B-8E0C-7566-88F19C0EE0C0}"/>
              </a:ext>
            </a:extLst>
          </p:cNvPr>
          <p:cNvCxnSpPr>
            <a:cxnSpLocks/>
            <a:endCxn id="18" idx="1"/>
          </p:cNvCxnSpPr>
          <p:nvPr/>
        </p:nvCxnSpPr>
        <p:spPr>
          <a:xfrm flipV="1">
            <a:off x="1908313" y="2170583"/>
            <a:ext cx="3548904" cy="199230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ounded Rectangle 24">
            <a:extLst>
              <a:ext uri="{FF2B5EF4-FFF2-40B4-BE49-F238E27FC236}">
                <a16:creationId xmlns:a16="http://schemas.microsoft.com/office/drawing/2014/main" id="{432F0F2E-D74E-E8D7-BCA6-C8442C6C2B2C}"/>
              </a:ext>
            </a:extLst>
          </p:cNvPr>
          <p:cNvSpPr/>
          <p:nvPr/>
        </p:nvSpPr>
        <p:spPr>
          <a:xfrm>
            <a:off x="5457217" y="2765988"/>
            <a:ext cx="6432605" cy="62451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rPr>
              <a:t>fMRIPrep</a:t>
            </a:r>
            <a:r>
              <a:rPr lang="en-US" sz="1400" dirty="0">
                <a:solidFill>
                  <a:schemeClr val="tx1"/>
                </a:solidFill>
              </a:rPr>
              <a:t>: a robust preprocessing pipeline for functional MRI </a:t>
            </a:r>
          </a:p>
          <a:p>
            <a:pPr algn="ctr"/>
            <a:r>
              <a:rPr lang="en-US" sz="1400" dirty="0">
                <a:solidFill>
                  <a:schemeClr val="tx1"/>
                </a:solidFill>
              </a:rPr>
              <a:t>O. Esteban et al.     </a:t>
            </a:r>
            <a:r>
              <a:rPr lang="en-US" sz="1400" dirty="0">
                <a:hlinkClick r:id="rId5"/>
              </a:rPr>
              <a:t>10.1038/s41592-018-0235-4 </a:t>
            </a:r>
            <a:endParaRPr lang="en-US" sz="1400" dirty="0">
              <a:solidFill>
                <a:schemeClr val="tx1"/>
              </a:solidFill>
            </a:endParaRPr>
          </a:p>
        </p:txBody>
      </p:sp>
      <p:cxnSp>
        <p:nvCxnSpPr>
          <p:cNvPr id="26" name="Straight Connector 25">
            <a:extLst>
              <a:ext uri="{FF2B5EF4-FFF2-40B4-BE49-F238E27FC236}">
                <a16:creationId xmlns:a16="http://schemas.microsoft.com/office/drawing/2014/main" id="{172353B4-32AB-5A4C-3C45-58D8CAC883B6}"/>
              </a:ext>
            </a:extLst>
          </p:cNvPr>
          <p:cNvCxnSpPr>
            <a:cxnSpLocks/>
            <a:endCxn id="25" idx="1"/>
          </p:cNvCxnSpPr>
          <p:nvPr/>
        </p:nvCxnSpPr>
        <p:spPr>
          <a:xfrm flipV="1">
            <a:off x="2226365" y="3078247"/>
            <a:ext cx="3230852" cy="131691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ounded Rectangle 28">
            <a:extLst>
              <a:ext uri="{FF2B5EF4-FFF2-40B4-BE49-F238E27FC236}">
                <a16:creationId xmlns:a16="http://schemas.microsoft.com/office/drawing/2014/main" id="{55B70329-48FC-626A-61D4-9EAA1C343A54}"/>
              </a:ext>
            </a:extLst>
          </p:cNvPr>
          <p:cNvSpPr/>
          <p:nvPr/>
        </p:nvSpPr>
        <p:spPr>
          <a:xfrm>
            <a:off x="5457217" y="3625143"/>
            <a:ext cx="6432605" cy="55724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Birds of a different feather sing together</a:t>
            </a:r>
          </a:p>
          <a:p>
            <a:pPr algn="ctr"/>
            <a:r>
              <a:rPr lang="en-US" sz="1400" dirty="0">
                <a:solidFill>
                  <a:schemeClr val="tx1"/>
                </a:solidFill>
              </a:rPr>
              <a:t>A. Williams et al.    </a:t>
            </a:r>
            <a:r>
              <a:rPr lang="en-US" sz="1400" dirty="0">
                <a:hlinkClick r:id="rId6"/>
              </a:rPr>
              <a:t>10.1038/s41593-019-0485-1</a:t>
            </a:r>
            <a:endParaRPr lang="en-US" sz="1400" dirty="0"/>
          </a:p>
        </p:txBody>
      </p:sp>
      <p:cxnSp>
        <p:nvCxnSpPr>
          <p:cNvPr id="31" name="Straight Connector 30">
            <a:extLst>
              <a:ext uri="{FF2B5EF4-FFF2-40B4-BE49-F238E27FC236}">
                <a16:creationId xmlns:a16="http://schemas.microsoft.com/office/drawing/2014/main" id="{6AB8C2A0-E2B3-1699-7D87-EDAD460B6695}"/>
              </a:ext>
            </a:extLst>
          </p:cNvPr>
          <p:cNvCxnSpPr>
            <a:cxnSpLocks/>
            <a:endCxn id="29" idx="1"/>
          </p:cNvCxnSpPr>
          <p:nvPr/>
        </p:nvCxnSpPr>
        <p:spPr>
          <a:xfrm flipV="1">
            <a:off x="2676144" y="3903765"/>
            <a:ext cx="2781073" cy="124141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2" name="Rounded Rectangle 61">
            <a:extLst>
              <a:ext uri="{FF2B5EF4-FFF2-40B4-BE49-F238E27FC236}">
                <a16:creationId xmlns:a16="http://schemas.microsoft.com/office/drawing/2014/main" id="{1361805D-3819-E879-5CFD-BBD2A4301493}"/>
              </a:ext>
            </a:extLst>
          </p:cNvPr>
          <p:cNvSpPr/>
          <p:nvPr/>
        </p:nvSpPr>
        <p:spPr>
          <a:xfrm>
            <a:off x="5469137" y="4395166"/>
            <a:ext cx="6432605" cy="7500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Hybrid High-order Functional Connectivity Networks Using Resting-state Functional MRI for Mild Cognitive Impairment Diagnosis </a:t>
            </a:r>
          </a:p>
          <a:p>
            <a:pPr algn="ctr"/>
            <a:r>
              <a:rPr lang="en-US" sz="1400" dirty="0">
                <a:solidFill>
                  <a:schemeClr val="tx1"/>
                </a:solidFill>
              </a:rPr>
              <a:t>Y. Zhang et al.     </a:t>
            </a:r>
            <a:r>
              <a:rPr lang="en-US" sz="1400" dirty="0">
                <a:solidFill>
                  <a:srgbClr val="0563C1"/>
                </a:solidFill>
                <a:hlinkClick r:id="rId7">
                  <a:extLst>
                    <a:ext uri="{A12FA001-AC4F-418D-AE19-62706E023703}">
                      <ahyp:hlinkClr xmlns:ahyp="http://schemas.microsoft.com/office/drawing/2018/hyperlinkcolor" val="tx"/>
                    </a:ext>
                  </a:extLst>
                </a:hlinkClick>
              </a:rPr>
              <a:t>10.1038/s41598-017-06509-0 </a:t>
            </a:r>
            <a:endParaRPr lang="en-US" sz="1400" dirty="0"/>
          </a:p>
        </p:txBody>
      </p:sp>
      <p:cxnSp>
        <p:nvCxnSpPr>
          <p:cNvPr id="128" name="Straight Connector 127">
            <a:extLst>
              <a:ext uri="{FF2B5EF4-FFF2-40B4-BE49-F238E27FC236}">
                <a16:creationId xmlns:a16="http://schemas.microsoft.com/office/drawing/2014/main" id="{1F00CC51-BC24-56FB-7729-F4D36C2A4720}"/>
              </a:ext>
            </a:extLst>
          </p:cNvPr>
          <p:cNvCxnSpPr>
            <a:cxnSpLocks/>
            <a:endCxn id="62" idx="1"/>
          </p:cNvCxnSpPr>
          <p:nvPr/>
        </p:nvCxnSpPr>
        <p:spPr>
          <a:xfrm flipV="1">
            <a:off x="2828544" y="4770175"/>
            <a:ext cx="2640593" cy="85033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1" name="Rounded Rectangle 140">
            <a:extLst>
              <a:ext uri="{FF2B5EF4-FFF2-40B4-BE49-F238E27FC236}">
                <a16:creationId xmlns:a16="http://schemas.microsoft.com/office/drawing/2014/main" id="{2D55802C-22AE-BCAE-6390-F97C05EF665E}"/>
              </a:ext>
            </a:extLst>
          </p:cNvPr>
          <p:cNvSpPr/>
          <p:nvPr/>
        </p:nvSpPr>
        <p:spPr>
          <a:xfrm>
            <a:off x="5469137" y="5327305"/>
            <a:ext cx="6432605" cy="7500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Postictal clinical and electroencephalographic activity following intracranially recorded bilateral tonic-</a:t>
            </a:r>
            <a:r>
              <a:rPr lang="en-US" sz="1400" dirty="0" err="1">
                <a:solidFill>
                  <a:schemeClr val="tx1"/>
                </a:solidFill>
              </a:rPr>
              <a:t>clonic</a:t>
            </a:r>
            <a:r>
              <a:rPr lang="en-US" sz="1400" dirty="0">
                <a:solidFill>
                  <a:schemeClr val="tx1"/>
                </a:solidFill>
              </a:rPr>
              <a:t> seizures </a:t>
            </a:r>
          </a:p>
          <a:p>
            <a:pPr algn="ctr"/>
            <a:r>
              <a:rPr lang="en-US" sz="1400" dirty="0">
                <a:solidFill>
                  <a:schemeClr val="tx1"/>
                </a:solidFill>
              </a:rPr>
              <a:t>L.M. Bateman et al.    </a:t>
            </a:r>
            <a:r>
              <a:rPr lang="en-US" sz="1400" dirty="0">
                <a:hlinkClick r:id="rId8"/>
              </a:rPr>
              <a:t>10.1111/epi.14621 </a:t>
            </a:r>
            <a:endParaRPr lang="en-US" sz="1400" dirty="0">
              <a:solidFill>
                <a:schemeClr val="tx1"/>
              </a:solidFill>
            </a:endParaRPr>
          </a:p>
        </p:txBody>
      </p:sp>
      <p:cxnSp>
        <p:nvCxnSpPr>
          <p:cNvPr id="146" name="Straight Connector 145">
            <a:extLst>
              <a:ext uri="{FF2B5EF4-FFF2-40B4-BE49-F238E27FC236}">
                <a16:creationId xmlns:a16="http://schemas.microsoft.com/office/drawing/2014/main" id="{C5925712-7088-AA0C-7463-241228C6FE05}"/>
              </a:ext>
            </a:extLst>
          </p:cNvPr>
          <p:cNvCxnSpPr>
            <a:cxnSpLocks/>
          </p:cNvCxnSpPr>
          <p:nvPr/>
        </p:nvCxnSpPr>
        <p:spPr>
          <a:xfrm flipV="1">
            <a:off x="3059898" y="5514806"/>
            <a:ext cx="2409239" cy="51560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A6A1A6C-F565-BFC6-89ED-1503E8047C5A}"/>
              </a:ext>
            </a:extLst>
          </p:cNvPr>
          <p:cNvSpPr txBox="1"/>
          <p:nvPr/>
        </p:nvSpPr>
        <p:spPr>
          <a:xfrm>
            <a:off x="3059898" y="2991929"/>
            <a:ext cx="1404808" cy="307777"/>
          </a:xfrm>
          <a:prstGeom prst="rect">
            <a:avLst/>
          </a:prstGeom>
          <a:noFill/>
        </p:spPr>
        <p:txBody>
          <a:bodyPr wrap="none" rtlCol="0">
            <a:spAutoFit/>
          </a:bodyPr>
          <a:lstStyle/>
          <a:p>
            <a:r>
              <a:rPr lang="en-US" sz="1400" dirty="0">
                <a:solidFill>
                  <a:schemeClr val="bg1"/>
                </a:solidFill>
              </a:rPr>
              <a:t>“Breakthroughs”</a:t>
            </a:r>
          </a:p>
        </p:txBody>
      </p:sp>
    </p:spTree>
    <p:extLst>
      <p:ext uri="{BB962C8B-B14F-4D97-AF65-F5344CB8AC3E}">
        <p14:creationId xmlns:p14="http://schemas.microsoft.com/office/powerpoint/2010/main" val="24201782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CDC40B-3955-B729-E077-9F6A7F3EE91C}"/>
              </a:ext>
            </a:extLst>
          </p:cNvPr>
          <p:cNvPicPr>
            <a:picLocks noChangeAspect="1"/>
          </p:cNvPicPr>
          <p:nvPr/>
        </p:nvPicPr>
        <p:blipFill rotWithShape="1">
          <a:blip r:embed="rId3"/>
          <a:srcRect l="5486" t="8244" r="10041" b="6010"/>
          <a:stretch/>
        </p:blipFill>
        <p:spPr>
          <a:xfrm>
            <a:off x="516531" y="1842760"/>
            <a:ext cx="4940686" cy="5015240"/>
          </a:xfrm>
          <a:prstGeom prst="rect">
            <a:avLst/>
          </a:prstGeom>
        </p:spPr>
      </p:pic>
      <p:sp>
        <p:nvSpPr>
          <p:cNvPr id="8" name="Oval 7">
            <a:extLst>
              <a:ext uri="{FF2B5EF4-FFF2-40B4-BE49-F238E27FC236}">
                <a16:creationId xmlns:a16="http://schemas.microsoft.com/office/drawing/2014/main" id="{8AA3F0D3-4931-D2A0-3256-FD61ECDCD685}"/>
              </a:ext>
            </a:extLst>
          </p:cNvPr>
          <p:cNvSpPr/>
          <p:nvPr/>
        </p:nvSpPr>
        <p:spPr>
          <a:xfrm>
            <a:off x="907420" y="3078247"/>
            <a:ext cx="484058" cy="320791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3678727-034B-D08D-CAD3-69203E62305A}"/>
              </a:ext>
            </a:extLst>
          </p:cNvPr>
          <p:cNvSpPr/>
          <p:nvPr/>
        </p:nvSpPr>
        <p:spPr>
          <a:xfrm>
            <a:off x="1588859" y="3395677"/>
            <a:ext cx="1927103" cy="14795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AF638FA-7CFD-AA4B-0561-5482659726BE}"/>
              </a:ext>
            </a:extLst>
          </p:cNvPr>
          <p:cNvSpPr/>
          <p:nvPr/>
        </p:nvSpPr>
        <p:spPr>
          <a:xfrm>
            <a:off x="1835199" y="5040538"/>
            <a:ext cx="1927103" cy="154679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8B648B7-113D-2AE9-8C65-E94DD30944AE}"/>
              </a:ext>
            </a:extLst>
          </p:cNvPr>
          <p:cNvSpPr txBox="1"/>
          <p:nvPr/>
        </p:nvSpPr>
        <p:spPr>
          <a:xfrm>
            <a:off x="3307786" y="4878993"/>
            <a:ext cx="1156920" cy="307777"/>
          </a:xfrm>
          <a:prstGeom prst="rect">
            <a:avLst/>
          </a:prstGeom>
          <a:noFill/>
        </p:spPr>
        <p:txBody>
          <a:bodyPr wrap="none" rtlCol="0">
            <a:spAutoFit/>
          </a:bodyPr>
          <a:lstStyle/>
          <a:p>
            <a:r>
              <a:rPr lang="en-US" sz="1400" dirty="0">
                <a:solidFill>
                  <a:schemeClr val="bg1"/>
                </a:solidFill>
              </a:rPr>
              <a:t>“Discoveries”</a:t>
            </a:r>
          </a:p>
        </p:txBody>
      </p:sp>
      <p:sp>
        <p:nvSpPr>
          <p:cNvPr id="15" name="TextBox 14">
            <a:extLst>
              <a:ext uri="{FF2B5EF4-FFF2-40B4-BE49-F238E27FC236}">
                <a16:creationId xmlns:a16="http://schemas.microsoft.com/office/drawing/2014/main" id="{FF938C89-74DA-A2EC-3ADC-A5355690C41C}"/>
              </a:ext>
            </a:extLst>
          </p:cNvPr>
          <p:cNvSpPr txBox="1"/>
          <p:nvPr/>
        </p:nvSpPr>
        <p:spPr>
          <a:xfrm>
            <a:off x="907420" y="2718278"/>
            <a:ext cx="2317173" cy="307777"/>
          </a:xfrm>
          <a:prstGeom prst="rect">
            <a:avLst/>
          </a:prstGeom>
          <a:noFill/>
        </p:spPr>
        <p:txBody>
          <a:bodyPr wrap="none" rtlCol="0">
            <a:spAutoFit/>
          </a:bodyPr>
          <a:lstStyle/>
          <a:p>
            <a:r>
              <a:rPr lang="en-US" sz="1400" dirty="0">
                <a:solidFill>
                  <a:schemeClr val="bg1"/>
                </a:solidFill>
              </a:rPr>
              <a:t>“Findings” / “Advancements”</a:t>
            </a:r>
          </a:p>
        </p:txBody>
      </p:sp>
      <p:sp>
        <p:nvSpPr>
          <p:cNvPr id="5" name="Rectangle 4">
            <a:extLst>
              <a:ext uri="{FF2B5EF4-FFF2-40B4-BE49-F238E27FC236}">
                <a16:creationId xmlns:a16="http://schemas.microsoft.com/office/drawing/2014/main" id="{379F69C0-BDAF-5BBE-6B51-2835DB9158FF}"/>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6BA3F3A-040F-EE1E-4F2A-DCA7CF2C8041}"/>
              </a:ext>
            </a:extLst>
          </p:cNvPr>
          <p:cNvSpPr>
            <a:spLocks noGrp="1"/>
          </p:cNvSpPr>
          <p:nvPr>
            <p:ph type="title"/>
          </p:nvPr>
        </p:nvSpPr>
        <p:spPr>
          <a:xfrm>
            <a:off x="838200" y="541310"/>
            <a:ext cx="10515600" cy="619137"/>
          </a:xfrm>
        </p:spPr>
        <p:txBody>
          <a:bodyPr>
            <a:noAutofit/>
          </a:bodyPr>
          <a:lstStyle/>
          <a:p>
            <a:r>
              <a:rPr lang="en-US" sz="2400" dirty="0"/>
              <a:t>We would like BRAINWORKS to help us identify and predict scientific breakthroughs </a:t>
            </a:r>
          </a:p>
        </p:txBody>
      </p:sp>
      <p:sp>
        <p:nvSpPr>
          <p:cNvPr id="11" name="Title 1">
            <a:extLst>
              <a:ext uri="{FF2B5EF4-FFF2-40B4-BE49-F238E27FC236}">
                <a16:creationId xmlns:a16="http://schemas.microsoft.com/office/drawing/2014/main" id="{6016B25E-684F-26E2-98C9-CB07F8C278F5}"/>
              </a:ext>
            </a:extLst>
          </p:cNvPr>
          <p:cNvSpPr txBox="1">
            <a:spLocks/>
          </p:cNvSpPr>
          <p:nvPr/>
        </p:nvSpPr>
        <p:spPr>
          <a:xfrm>
            <a:off x="861567" y="895587"/>
            <a:ext cx="1120056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Here is one possible set of impact and novelty metrics, with corresponding Team E examples</a:t>
            </a:r>
          </a:p>
        </p:txBody>
      </p:sp>
      <p:sp>
        <p:nvSpPr>
          <p:cNvPr id="18" name="Rounded Rectangle 17">
            <a:extLst>
              <a:ext uri="{FF2B5EF4-FFF2-40B4-BE49-F238E27FC236}">
                <a16:creationId xmlns:a16="http://schemas.microsoft.com/office/drawing/2014/main" id="{A6B01F9E-271E-74C1-5174-63654C4B602F}"/>
              </a:ext>
            </a:extLst>
          </p:cNvPr>
          <p:cNvSpPr/>
          <p:nvPr/>
        </p:nvSpPr>
        <p:spPr>
          <a:xfrm>
            <a:off x="5457217" y="1732824"/>
            <a:ext cx="6432605" cy="875518"/>
          </a:xfrm>
          <a:prstGeom prst="roundRect">
            <a:avLst/>
          </a:prstGeom>
          <a:solidFill>
            <a:srgbClr val="ECBB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Non-neuronal expression of SARS-CoV-2 entry genes in the olfactory system suggests mechanisms underlying COVID-19-associated anosmia</a:t>
            </a:r>
          </a:p>
          <a:p>
            <a:pPr algn="ctr"/>
            <a:r>
              <a:rPr lang="en-US" sz="1400" dirty="0">
                <a:solidFill>
                  <a:schemeClr val="tx1"/>
                </a:solidFill>
              </a:rPr>
              <a:t>D.H. Brann et al.     </a:t>
            </a:r>
            <a:r>
              <a:rPr lang="en-US" sz="1400" dirty="0">
                <a:hlinkClick r:id="rId4"/>
              </a:rPr>
              <a:t>10.1126/sciadv.abc5801 </a:t>
            </a:r>
            <a:endParaRPr lang="en-US" sz="1400" dirty="0">
              <a:solidFill>
                <a:schemeClr val="tx1"/>
              </a:solidFill>
            </a:endParaRPr>
          </a:p>
        </p:txBody>
      </p:sp>
      <p:cxnSp>
        <p:nvCxnSpPr>
          <p:cNvPr id="21" name="Straight Connector 20">
            <a:extLst>
              <a:ext uri="{FF2B5EF4-FFF2-40B4-BE49-F238E27FC236}">
                <a16:creationId xmlns:a16="http://schemas.microsoft.com/office/drawing/2014/main" id="{A4CAAD2E-A83B-8E0C-7566-88F19C0EE0C0}"/>
              </a:ext>
            </a:extLst>
          </p:cNvPr>
          <p:cNvCxnSpPr>
            <a:cxnSpLocks/>
            <a:endCxn id="18" idx="1"/>
          </p:cNvCxnSpPr>
          <p:nvPr/>
        </p:nvCxnSpPr>
        <p:spPr>
          <a:xfrm flipV="1">
            <a:off x="1908313" y="2170583"/>
            <a:ext cx="3548904" cy="199230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ounded Rectangle 24">
            <a:extLst>
              <a:ext uri="{FF2B5EF4-FFF2-40B4-BE49-F238E27FC236}">
                <a16:creationId xmlns:a16="http://schemas.microsoft.com/office/drawing/2014/main" id="{432F0F2E-D74E-E8D7-BCA6-C8442C6C2B2C}"/>
              </a:ext>
            </a:extLst>
          </p:cNvPr>
          <p:cNvSpPr/>
          <p:nvPr/>
        </p:nvSpPr>
        <p:spPr>
          <a:xfrm>
            <a:off x="5457217" y="2765988"/>
            <a:ext cx="6432605" cy="62451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rPr>
              <a:t>fMRIPrep</a:t>
            </a:r>
            <a:r>
              <a:rPr lang="en-US" sz="1400" dirty="0">
                <a:solidFill>
                  <a:schemeClr val="tx1"/>
                </a:solidFill>
              </a:rPr>
              <a:t>: a robust preprocessing pipeline for functional MRI </a:t>
            </a:r>
          </a:p>
          <a:p>
            <a:pPr algn="ctr"/>
            <a:r>
              <a:rPr lang="en-US" sz="1400" dirty="0">
                <a:solidFill>
                  <a:schemeClr val="tx1"/>
                </a:solidFill>
              </a:rPr>
              <a:t>O. Esteban et al.     </a:t>
            </a:r>
            <a:r>
              <a:rPr lang="en-US" sz="1400" dirty="0">
                <a:hlinkClick r:id="rId5"/>
              </a:rPr>
              <a:t>10.1038/s41592-018-0235-4 </a:t>
            </a:r>
            <a:endParaRPr lang="en-US" sz="1400" dirty="0">
              <a:solidFill>
                <a:schemeClr val="tx1"/>
              </a:solidFill>
            </a:endParaRPr>
          </a:p>
        </p:txBody>
      </p:sp>
      <p:cxnSp>
        <p:nvCxnSpPr>
          <p:cNvPr id="26" name="Straight Connector 25">
            <a:extLst>
              <a:ext uri="{FF2B5EF4-FFF2-40B4-BE49-F238E27FC236}">
                <a16:creationId xmlns:a16="http://schemas.microsoft.com/office/drawing/2014/main" id="{172353B4-32AB-5A4C-3C45-58D8CAC883B6}"/>
              </a:ext>
            </a:extLst>
          </p:cNvPr>
          <p:cNvCxnSpPr>
            <a:cxnSpLocks/>
            <a:endCxn id="25" idx="1"/>
          </p:cNvCxnSpPr>
          <p:nvPr/>
        </p:nvCxnSpPr>
        <p:spPr>
          <a:xfrm flipV="1">
            <a:off x="2226365" y="3078247"/>
            <a:ext cx="3230852" cy="131691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ounded Rectangle 28">
            <a:extLst>
              <a:ext uri="{FF2B5EF4-FFF2-40B4-BE49-F238E27FC236}">
                <a16:creationId xmlns:a16="http://schemas.microsoft.com/office/drawing/2014/main" id="{55B70329-48FC-626A-61D4-9EAA1C343A54}"/>
              </a:ext>
            </a:extLst>
          </p:cNvPr>
          <p:cNvSpPr/>
          <p:nvPr/>
        </p:nvSpPr>
        <p:spPr>
          <a:xfrm>
            <a:off x="5457217" y="3625143"/>
            <a:ext cx="6432605" cy="55724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Birds of a different feather sing together</a:t>
            </a:r>
          </a:p>
          <a:p>
            <a:pPr algn="ctr"/>
            <a:r>
              <a:rPr lang="en-US" sz="1400" dirty="0">
                <a:solidFill>
                  <a:schemeClr val="tx1"/>
                </a:solidFill>
              </a:rPr>
              <a:t>A. Williams et al.    </a:t>
            </a:r>
            <a:r>
              <a:rPr lang="en-US" sz="1400" dirty="0">
                <a:hlinkClick r:id="rId6"/>
              </a:rPr>
              <a:t>10.1038/s41593-019-0485-1</a:t>
            </a:r>
            <a:endParaRPr lang="en-US" sz="1400" dirty="0"/>
          </a:p>
        </p:txBody>
      </p:sp>
      <p:cxnSp>
        <p:nvCxnSpPr>
          <p:cNvPr id="31" name="Straight Connector 30">
            <a:extLst>
              <a:ext uri="{FF2B5EF4-FFF2-40B4-BE49-F238E27FC236}">
                <a16:creationId xmlns:a16="http://schemas.microsoft.com/office/drawing/2014/main" id="{6AB8C2A0-E2B3-1699-7D87-EDAD460B6695}"/>
              </a:ext>
            </a:extLst>
          </p:cNvPr>
          <p:cNvCxnSpPr>
            <a:cxnSpLocks/>
            <a:endCxn id="29" idx="1"/>
          </p:cNvCxnSpPr>
          <p:nvPr/>
        </p:nvCxnSpPr>
        <p:spPr>
          <a:xfrm flipV="1">
            <a:off x="2676144" y="3903765"/>
            <a:ext cx="2781073" cy="124141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2" name="Rounded Rectangle 61">
            <a:extLst>
              <a:ext uri="{FF2B5EF4-FFF2-40B4-BE49-F238E27FC236}">
                <a16:creationId xmlns:a16="http://schemas.microsoft.com/office/drawing/2014/main" id="{1361805D-3819-E879-5CFD-BBD2A4301493}"/>
              </a:ext>
            </a:extLst>
          </p:cNvPr>
          <p:cNvSpPr/>
          <p:nvPr/>
        </p:nvSpPr>
        <p:spPr>
          <a:xfrm>
            <a:off x="5469137" y="4395166"/>
            <a:ext cx="6432605" cy="7500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Hybrid High-order Functional Connectivity Networks Using Resting-state Functional MRI for Mild Cognitive Impairment Diagnosis </a:t>
            </a:r>
          </a:p>
          <a:p>
            <a:pPr algn="ctr"/>
            <a:r>
              <a:rPr lang="en-US" sz="1400" dirty="0">
                <a:solidFill>
                  <a:schemeClr val="tx1"/>
                </a:solidFill>
              </a:rPr>
              <a:t>Y. Zhang et al.     </a:t>
            </a:r>
            <a:r>
              <a:rPr lang="en-US" sz="1400" dirty="0">
                <a:solidFill>
                  <a:srgbClr val="0563C1"/>
                </a:solidFill>
                <a:hlinkClick r:id="rId7">
                  <a:extLst>
                    <a:ext uri="{A12FA001-AC4F-418D-AE19-62706E023703}">
                      <ahyp:hlinkClr xmlns:ahyp="http://schemas.microsoft.com/office/drawing/2018/hyperlinkcolor" val="tx"/>
                    </a:ext>
                  </a:extLst>
                </a:hlinkClick>
              </a:rPr>
              <a:t>10.1038/s41598-017-06509-0 </a:t>
            </a:r>
            <a:endParaRPr lang="en-US" sz="1400" dirty="0"/>
          </a:p>
        </p:txBody>
      </p:sp>
      <p:cxnSp>
        <p:nvCxnSpPr>
          <p:cNvPr id="128" name="Straight Connector 127">
            <a:extLst>
              <a:ext uri="{FF2B5EF4-FFF2-40B4-BE49-F238E27FC236}">
                <a16:creationId xmlns:a16="http://schemas.microsoft.com/office/drawing/2014/main" id="{1F00CC51-BC24-56FB-7729-F4D36C2A4720}"/>
              </a:ext>
            </a:extLst>
          </p:cNvPr>
          <p:cNvCxnSpPr>
            <a:cxnSpLocks/>
            <a:endCxn id="62" idx="1"/>
          </p:cNvCxnSpPr>
          <p:nvPr/>
        </p:nvCxnSpPr>
        <p:spPr>
          <a:xfrm flipV="1">
            <a:off x="2828544" y="4770175"/>
            <a:ext cx="2640593" cy="85033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1" name="Rounded Rectangle 140">
            <a:extLst>
              <a:ext uri="{FF2B5EF4-FFF2-40B4-BE49-F238E27FC236}">
                <a16:creationId xmlns:a16="http://schemas.microsoft.com/office/drawing/2014/main" id="{2D55802C-22AE-BCAE-6390-F97C05EF665E}"/>
              </a:ext>
            </a:extLst>
          </p:cNvPr>
          <p:cNvSpPr/>
          <p:nvPr/>
        </p:nvSpPr>
        <p:spPr>
          <a:xfrm>
            <a:off x="5469137" y="5327305"/>
            <a:ext cx="6432605" cy="7500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Postictal clinical and electroencephalographic activity following intracranially recorded bilateral tonic-</a:t>
            </a:r>
            <a:r>
              <a:rPr lang="en-US" sz="1400" dirty="0" err="1">
                <a:solidFill>
                  <a:schemeClr val="tx1"/>
                </a:solidFill>
              </a:rPr>
              <a:t>clonic</a:t>
            </a:r>
            <a:r>
              <a:rPr lang="en-US" sz="1400" dirty="0">
                <a:solidFill>
                  <a:schemeClr val="tx1"/>
                </a:solidFill>
              </a:rPr>
              <a:t> seizures </a:t>
            </a:r>
          </a:p>
          <a:p>
            <a:pPr algn="ctr"/>
            <a:r>
              <a:rPr lang="en-US" sz="1400" dirty="0">
                <a:solidFill>
                  <a:schemeClr val="tx1"/>
                </a:solidFill>
              </a:rPr>
              <a:t>L.M. Bateman et al.    </a:t>
            </a:r>
            <a:r>
              <a:rPr lang="en-US" sz="1400" dirty="0">
                <a:hlinkClick r:id="rId8"/>
              </a:rPr>
              <a:t>10.1111/epi.14621 </a:t>
            </a:r>
            <a:endParaRPr lang="en-US" sz="1400" dirty="0">
              <a:solidFill>
                <a:schemeClr val="tx1"/>
              </a:solidFill>
            </a:endParaRPr>
          </a:p>
        </p:txBody>
      </p:sp>
      <p:cxnSp>
        <p:nvCxnSpPr>
          <p:cNvPr id="146" name="Straight Connector 145">
            <a:extLst>
              <a:ext uri="{FF2B5EF4-FFF2-40B4-BE49-F238E27FC236}">
                <a16:creationId xmlns:a16="http://schemas.microsoft.com/office/drawing/2014/main" id="{C5925712-7088-AA0C-7463-241228C6FE05}"/>
              </a:ext>
            </a:extLst>
          </p:cNvPr>
          <p:cNvCxnSpPr>
            <a:cxnSpLocks/>
          </p:cNvCxnSpPr>
          <p:nvPr/>
        </p:nvCxnSpPr>
        <p:spPr>
          <a:xfrm flipV="1">
            <a:off x="3059898" y="5514806"/>
            <a:ext cx="2409239" cy="51560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A6A1A6C-F565-BFC6-89ED-1503E8047C5A}"/>
              </a:ext>
            </a:extLst>
          </p:cNvPr>
          <p:cNvSpPr txBox="1"/>
          <p:nvPr/>
        </p:nvSpPr>
        <p:spPr>
          <a:xfrm>
            <a:off x="3059898" y="2991929"/>
            <a:ext cx="1404808" cy="307777"/>
          </a:xfrm>
          <a:prstGeom prst="rect">
            <a:avLst/>
          </a:prstGeom>
          <a:noFill/>
        </p:spPr>
        <p:txBody>
          <a:bodyPr wrap="none" rtlCol="0">
            <a:spAutoFit/>
          </a:bodyPr>
          <a:lstStyle/>
          <a:p>
            <a:r>
              <a:rPr lang="en-US" sz="1400" dirty="0">
                <a:solidFill>
                  <a:schemeClr val="bg1"/>
                </a:solidFill>
              </a:rPr>
              <a:t>“Breakthroughs”</a:t>
            </a:r>
          </a:p>
        </p:txBody>
      </p:sp>
    </p:spTree>
    <p:extLst>
      <p:ext uri="{BB962C8B-B14F-4D97-AF65-F5344CB8AC3E}">
        <p14:creationId xmlns:p14="http://schemas.microsoft.com/office/powerpoint/2010/main" val="39782022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9F69C0-BDAF-5BBE-6B51-2835DB9158FF}"/>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6BA3F3A-040F-EE1E-4F2A-DCA7CF2C8041}"/>
              </a:ext>
            </a:extLst>
          </p:cNvPr>
          <p:cNvSpPr>
            <a:spLocks noGrp="1"/>
          </p:cNvSpPr>
          <p:nvPr>
            <p:ph type="title"/>
          </p:nvPr>
        </p:nvSpPr>
        <p:spPr>
          <a:xfrm>
            <a:off x="838200" y="541310"/>
            <a:ext cx="10515600" cy="619137"/>
          </a:xfrm>
        </p:spPr>
        <p:txBody>
          <a:bodyPr>
            <a:noAutofit/>
          </a:bodyPr>
          <a:lstStyle/>
          <a:p>
            <a:r>
              <a:rPr lang="en-US" sz="2400" dirty="0"/>
              <a:t>We would like BRAINWORKS to help us identify and predict scientific breakthroughs </a:t>
            </a:r>
          </a:p>
        </p:txBody>
      </p:sp>
      <p:sp>
        <p:nvSpPr>
          <p:cNvPr id="11" name="Title 1">
            <a:extLst>
              <a:ext uri="{FF2B5EF4-FFF2-40B4-BE49-F238E27FC236}">
                <a16:creationId xmlns:a16="http://schemas.microsoft.com/office/drawing/2014/main" id="{6016B25E-684F-26E2-98C9-CB07F8C278F5}"/>
              </a:ext>
            </a:extLst>
          </p:cNvPr>
          <p:cNvSpPr txBox="1">
            <a:spLocks/>
          </p:cNvSpPr>
          <p:nvPr/>
        </p:nvSpPr>
        <p:spPr>
          <a:xfrm>
            <a:off x="861567" y="895587"/>
            <a:ext cx="1120056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We can see how our algorithm highly rated publications at the beginning of a spike in prevalence</a:t>
            </a:r>
          </a:p>
        </p:txBody>
      </p:sp>
      <p:pic>
        <p:nvPicPr>
          <p:cNvPr id="12" name="Picture 11">
            <a:extLst>
              <a:ext uri="{FF2B5EF4-FFF2-40B4-BE49-F238E27FC236}">
                <a16:creationId xmlns:a16="http://schemas.microsoft.com/office/drawing/2014/main" id="{2C277125-7414-BDED-C3BC-AE7BB19BE534}"/>
              </a:ext>
            </a:extLst>
          </p:cNvPr>
          <p:cNvPicPr>
            <a:picLocks noChangeAspect="1"/>
          </p:cNvPicPr>
          <p:nvPr/>
        </p:nvPicPr>
        <p:blipFill rotWithShape="1">
          <a:blip r:embed="rId3"/>
          <a:srcRect l="4023" t="5409" r="9020"/>
          <a:stretch/>
        </p:blipFill>
        <p:spPr>
          <a:xfrm>
            <a:off x="561614" y="3585229"/>
            <a:ext cx="5144494" cy="2798098"/>
          </a:xfrm>
          <a:prstGeom prst="rect">
            <a:avLst/>
          </a:prstGeom>
        </p:spPr>
      </p:pic>
      <p:pic>
        <p:nvPicPr>
          <p:cNvPr id="15" name="Picture 14">
            <a:extLst>
              <a:ext uri="{FF2B5EF4-FFF2-40B4-BE49-F238E27FC236}">
                <a16:creationId xmlns:a16="http://schemas.microsoft.com/office/drawing/2014/main" id="{F75EE881-75A9-3D28-055E-1EA2BA6F8F3C}"/>
              </a:ext>
            </a:extLst>
          </p:cNvPr>
          <p:cNvPicPr>
            <a:picLocks noChangeAspect="1"/>
          </p:cNvPicPr>
          <p:nvPr/>
        </p:nvPicPr>
        <p:blipFill rotWithShape="1">
          <a:blip r:embed="rId4"/>
          <a:srcRect l="4228" t="5780" r="9020"/>
          <a:stretch/>
        </p:blipFill>
        <p:spPr>
          <a:xfrm>
            <a:off x="5891731" y="3523113"/>
            <a:ext cx="5152631" cy="2798098"/>
          </a:xfrm>
          <a:prstGeom prst="rect">
            <a:avLst/>
          </a:prstGeom>
        </p:spPr>
      </p:pic>
      <p:sp>
        <p:nvSpPr>
          <p:cNvPr id="13" name="Rounded Rectangle 12">
            <a:extLst>
              <a:ext uri="{FF2B5EF4-FFF2-40B4-BE49-F238E27FC236}">
                <a16:creationId xmlns:a16="http://schemas.microsoft.com/office/drawing/2014/main" id="{639C4B5F-4B92-1530-53A5-5DF762C570B1}"/>
              </a:ext>
            </a:extLst>
          </p:cNvPr>
          <p:cNvSpPr/>
          <p:nvPr/>
        </p:nvSpPr>
        <p:spPr>
          <a:xfrm>
            <a:off x="1900362" y="1930154"/>
            <a:ext cx="7855889" cy="1238682"/>
          </a:xfrm>
          <a:prstGeom prst="roundRect">
            <a:avLst/>
          </a:prstGeom>
          <a:solidFill>
            <a:srgbClr val="ECBB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Non-neuronal expression of SARS-CoV-2 entry genes in the olfactory system suggests mechanisms underlying COVID-19-associated anosmia</a:t>
            </a:r>
          </a:p>
          <a:p>
            <a:pPr algn="ctr"/>
            <a:r>
              <a:rPr lang="en-US" sz="2000" dirty="0">
                <a:solidFill>
                  <a:schemeClr val="tx1"/>
                </a:solidFill>
              </a:rPr>
              <a:t>D.H. Brann et al.     </a:t>
            </a:r>
            <a:r>
              <a:rPr lang="en-US" sz="2000" dirty="0">
                <a:hlinkClick r:id="rId5"/>
              </a:rPr>
              <a:t>10.1126/sciadv.abc5801 </a:t>
            </a:r>
            <a:endParaRPr lang="en-US" sz="2000" dirty="0">
              <a:solidFill>
                <a:schemeClr val="tx1"/>
              </a:solidFill>
            </a:endParaRPr>
          </a:p>
        </p:txBody>
      </p:sp>
      <p:cxnSp>
        <p:nvCxnSpPr>
          <p:cNvPr id="17" name="Straight Connector 16">
            <a:extLst>
              <a:ext uri="{FF2B5EF4-FFF2-40B4-BE49-F238E27FC236}">
                <a16:creationId xmlns:a16="http://schemas.microsoft.com/office/drawing/2014/main" id="{DAA37D20-40EA-5D3E-3179-7697911C422B}"/>
              </a:ext>
            </a:extLst>
          </p:cNvPr>
          <p:cNvCxnSpPr>
            <a:cxnSpLocks/>
          </p:cNvCxnSpPr>
          <p:nvPr/>
        </p:nvCxnSpPr>
        <p:spPr>
          <a:xfrm>
            <a:off x="3760967" y="3168836"/>
            <a:ext cx="0" cy="2850301"/>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3D5F89C-D9D7-A9AD-AB36-121406EBDF44}"/>
              </a:ext>
            </a:extLst>
          </p:cNvPr>
          <p:cNvCxnSpPr>
            <a:cxnSpLocks/>
          </p:cNvCxnSpPr>
          <p:nvPr/>
        </p:nvCxnSpPr>
        <p:spPr>
          <a:xfrm>
            <a:off x="8382000" y="3168836"/>
            <a:ext cx="0" cy="2772113"/>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3661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CDC40B-3955-B729-E077-9F6A7F3EE91C}"/>
              </a:ext>
            </a:extLst>
          </p:cNvPr>
          <p:cNvPicPr>
            <a:picLocks noChangeAspect="1"/>
          </p:cNvPicPr>
          <p:nvPr/>
        </p:nvPicPr>
        <p:blipFill rotWithShape="1">
          <a:blip r:embed="rId3"/>
          <a:srcRect l="5486" t="8244" r="10041" b="6010"/>
          <a:stretch/>
        </p:blipFill>
        <p:spPr>
          <a:xfrm>
            <a:off x="516531" y="1842760"/>
            <a:ext cx="4940686" cy="5015240"/>
          </a:xfrm>
          <a:prstGeom prst="rect">
            <a:avLst/>
          </a:prstGeom>
        </p:spPr>
      </p:pic>
      <p:sp>
        <p:nvSpPr>
          <p:cNvPr id="8" name="Oval 7">
            <a:extLst>
              <a:ext uri="{FF2B5EF4-FFF2-40B4-BE49-F238E27FC236}">
                <a16:creationId xmlns:a16="http://schemas.microsoft.com/office/drawing/2014/main" id="{8AA3F0D3-4931-D2A0-3256-FD61ECDCD685}"/>
              </a:ext>
            </a:extLst>
          </p:cNvPr>
          <p:cNvSpPr/>
          <p:nvPr/>
        </p:nvSpPr>
        <p:spPr>
          <a:xfrm>
            <a:off x="907420" y="3078247"/>
            <a:ext cx="484058" cy="320791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3678727-034B-D08D-CAD3-69203E62305A}"/>
              </a:ext>
            </a:extLst>
          </p:cNvPr>
          <p:cNvSpPr/>
          <p:nvPr/>
        </p:nvSpPr>
        <p:spPr>
          <a:xfrm>
            <a:off x="1588859" y="3395677"/>
            <a:ext cx="1927103" cy="14795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AF638FA-7CFD-AA4B-0561-5482659726BE}"/>
              </a:ext>
            </a:extLst>
          </p:cNvPr>
          <p:cNvSpPr/>
          <p:nvPr/>
        </p:nvSpPr>
        <p:spPr>
          <a:xfrm>
            <a:off x="1835199" y="5040538"/>
            <a:ext cx="1927103" cy="154679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8B648B7-113D-2AE9-8C65-E94DD30944AE}"/>
              </a:ext>
            </a:extLst>
          </p:cNvPr>
          <p:cNvSpPr txBox="1"/>
          <p:nvPr/>
        </p:nvSpPr>
        <p:spPr>
          <a:xfrm>
            <a:off x="3307786" y="4878993"/>
            <a:ext cx="1156920" cy="307777"/>
          </a:xfrm>
          <a:prstGeom prst="rect">
            <a:avLst/>
          </a:prstGeom>
          <a:noFill/>
        </p:spPr>
        <p:txBody>
          <a:bodyPr wrap="none" rtlCol="0">
            <a:spAutoFit/>
          </a:bodyPr>
          <a:lstStyle/>
          <a:p>
            <a:r>
              <a:rPr lang="en-US" sz="1400" dirty="0">
                <a:solidFill>
                  <a:schemeClr val="bg1"/>
                </a:solidFill>
              </a:rPr>
              <a:t>“Discoveries”</a:t>
            </a:r>
          </a:p>
        </p:txBody>
      </p:sp>
      <p:sp>
        <p:nvSpPr>
          <p:cNvPr id="15" name="TextBox 14">
            <a:extLst>
              <a:ext uri="{FF2B5EF4-FFF2-40B4-BE49-F238E27FC236}">
                <a16:creationId xmlns:a16="http://schemas.microsoft.com/office/drawing/2014/main" id="{FF938C89-74DA-A2EC-3ADC-A5355690C41C}"/>
              </a:ext>
            </a:extLst>
          </p:cNvPr>
          <p:cNvSpPr txBox="1"/>
          <p:nvPr/>
        </p:nvSpPr>
        <p:spPr>
          <a:xfrm>
            <a:off x="907420" y="2718278"/>
            <a:ext cx="2317173" cy="307777"/>
          </a:xfrm>
          <a:prstGeom prst="rect">
            <a:avLst/>
          </a:prstGeom>
          <a:noFill/>
        </p:spPr>
        <p:txBody>
          <a:bodyPr wrap="none" rtlCol="0">
            <a:spAutoFit/>
          </a:bodyPr>
          <a:lstStyle/>
          <a:p>
            <a:r>
              <a:rPr lang="en-US" sz="1400" dirty="0">
                <a:solidFill>
                  <a:schemeClr val="bg1"/>
                </a:solidFill>
              </a:rPr>
              <a:t>“Findings” / “Advancements”</a:t>
            </a:r>
          </a:p>
        </p:txBody>
      </p:sp>
      <p:sp>
        <p:nvSpPr>
          <p:cNvPr id="5" name="Rectangle 4">
            <a:extLst>
              <a:ext uri="{FF2B5EF4-FFF2-40B4-BE49-F238E27FC236}">
                <a16:creationId xmlns:a16="http://schemas.microsoft.com/office/drawing/2014/main" id="{379F69C0-BDAF-5BBE-6B51-2835DB9158FF}"/>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6BA3F3A-040F-EE1E-4F2A-DCA7CF2C8041}"/>
              </a:ext>
            </a:extLst>
          </p:cNvPr>
          <p:cNvSpPr>
            <a:spLocks noGrp="1"/>
          </p:cNvSpPr>
          <p:nvPr>
            <p:ph type="title"/>
          </p:nvPr>
        </p:nvSpPr>
        <p:spPr>
          <a:xfrm>
            <a:off x="838200" y="541310"/>
            <a:ext cx="10515600" cy="619137"/>
          </a:xfrm>
        </p:spPr>
        <p:txBody>
          <a:bodyPr>
            <a:noAutofit/>
          </a:bodyPr>
          <a:lstStyle/>
          <a:p>
            <a:r>
              <a:rPr lang="en-US" sz="2400" dirty="0"/>
              <a:t>We would like BRAINWORKS to help us identify and predict scientific breakthroughs </a:t>
            </a:r>
          </a:p>
        </p:txBody>
      </p:sp>
      <p:sp>
        <p:nvSpPr>
          <p:cNvPr id="11" name="Title 1">
            <a:extLst>
              <a:ext uri="{FF2B5EF4-FFF2-40B4-BE49-F238E27FC236}">
                <a16:creationId xmlns:a16="http://schemas.microsoft.com/office/drawing/2014/main" id="{6016B25E-684F-26E2-98C9-CB07F8C278F5}"/>
              </a:ext>
            </a:extLst>
          </p:cNvPr>
          <p:cNvSpPr txBox="1">
            <a:spLocks/>
          </p:cNvSpPr>
          <p:nvPr/>
        </p:nvSpPr>
        <p:spPr>
          <a:xfrm>
            <a:off x="861567" y="895587"/>
            <a:ext cx="1120056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Here is one possible set of impact and novelty metrics, with corresponding Team E examples</a:t>
            </a:r>
          </a:p>
        </p:txBody>
      </p:sp>
      <p:sp>
        <p:nvSpPr>
          <p:cNvPr id="18" name="Rounded Rectangle 17">
            <a:extLst>
              <a:ext uri="{FF2B5EF4-FFF2-40B4-BE49-F238E27FC236}">
                <a16:creationId xmlns:a16="http://schemas.microsoft.com/office/drawing/2014/main" id="{A6B01F9E-271E-74C1-5174-63654C4B602F}"/>
              </a:ext>
            </a:extLst>
          </p:cNvPr>
          <p:cNvSpPr/>
          <p:nvPr/>
        </p:nvSpPr>
        <p:spPr>
          <a:xfrm>
            <a:off x="5457217" y="1732824"/>
            <a:ext cx="6432605" cy="8755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Non-neuronal expression of SARS-CoV-2 entry genes in the olfactory system suggests mechanisms underlying COVID-19-associated anosmia</a:t>
            </a:r>
          </a:p>
          <a:p>
            <a:pPr algn="ctr"/>
            <a:r>
              <a:rPr lang="en-US" sz="1400" dirty="0">
                <a:solidFill>
                  <a:schemeClr val="tx1"/>
                </a:solidFill>
              </a:rPr>
              <a:t>D.H. Brann et al.     </a:t>
            </a:r>
            <a:r>
              <a:rPr lang="en-US" sz="1400" dirty="0">
                <a:hlinkClick r:id="rId4"/>
              </a:rPr>
              <a:t>10.1126/sciadv.abc5801 </a:t>
            </a:r>
            <a:endParaRPr lang="en-US" sz="1400" dirty="0">
              <a:solidFill>
                <a:schemeClr val="tx1"/>
              </a:solidFill>
            </a:endParaRPr>
          </a:p>
        </p:txBody>
      </p:sp>
      <p:cxnSp>
        <p:nvCxnSpPr>
          <p:cNvPr id="21" name="Straight Connector 20">
            <a:extLst>
              <a:ext uri="{FF2B5EF4-FFF2-40B4-BE49-F238E27FC236}">
                <a16:creationId xmlns:a16="http://schemas.microsoft.com/office/drawing/2014/main" id="{A4CAAD2E-A83B-8E0C-7566-88F19C0EE0C0}"/>
              </a:ext>
            </a:extLst>
          </p:cNvPr>
          <p:cNvCxnSpPr>
            <a:cxnSpLocks/>
            <a:endCxn id="18" idx="1"/>
          </p:cNvCxnSpPr>
          <p:nvPr/>
        </p:nvCxnSpPr>
        <p:spPr>
          <a:xfrm flipV="1">
            <a:off x="1908313" y="2170583"/>
            <a:ext cx="3548904" cy="199230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ounded Rectangle 24">
            <a:extLst>
              <a:ext uri="{FF2B5EF4-FFF2-40B4-BE49-F238E27FC236}">
                <a16:creationId xmlns:a16="http://schemas.microsoft.com/office/drawing/2014/main" id="{432F0F2E-D74E-E8D7-BCA6-C8442C6C2B2C}"/>
              </a:ext>
            </a:extLst>
          </p:cNvPr>
          <p:cNvSpPr/>
          <p:nvPr/>
        </p:nvSpPr>
        <p:spPr>
          <a:xfrm>
            <a:off x="5457217" y="2765988"/>
            <a:ext cx="6432605" cy="62451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rPr>
              <a:t>fMRIPrep</a:t>
            </a:r>
            <a:r>
              <a:rPr lang="en-US" sz="1400" dirty="0">
                <a:solidFill>
                  <a:schemeClr val="tx1"/>
                </a:solidFill>
              </a:rPr>
              <a:t>: a robust preprocessing pipeline for functional MRI </a:t>
            </a:r>
          </a:p>
          <a:p>
            <a:pPr algn="ctr"/>
            <a:r>
              <a:rPr lang="en-US" sz="1400" dirty="0">
                <a:solidFill>
                  <a:schemeClr val="tx1"/>
                </a:solidFill>
              </a:rPr>
              <a:t>O. Esteban et al.     </a:t>
            </a:r>
            <a:r>
              <a:rPr lang="en-US" sz="1400" dirty="0">
                <a:hlinkClick r:id="rId5"/>
              </a:rPr>
              <a:t>10.1038/s41592-018-0235-4 </a:t>
            </a:r>
            <a:endParaRPr lang="en-US" sz="1400" dirty="0">
              <a:solidFill>
                <a:schemeClr val="tx1"/>
              </a:solidFill>
            </a:endParaRPr>
          </a:p>
        </p:txBody>
      </p:sp>
      <p:cxnSp>
        <p:nvCxnSpPr>
          <p:cNvPr id="26" name="Straight Connector 25">
            <a:extLst>
              <a:ext uri="{FF2B5EF4-FFF2-40B4-BE49-F238E27FC236}">
                <a16:creationId xmlns:a16="http://schemas.microsoft.com/office/drawing/2014/main" id="{172353B4-32AB-5A4C-3C45-58D8CAC883B6}"/>
              </a:ext>
            </a:extLst>
          </p:cNvPr>
          <p:cNvCxnSpPr>
            <a:cxnSpLocks/>
            <a:endCxn id="25" idx="1"/>
          </p:cNvCxnSpPr>
          <p:nvPr/>
        </p:nvCxnSpPr>
        <p:spPr>
          <a:xfrm flipV="1">
            <a:off x="2226365" y="3078247"/>
            <a:ext cx="3230852" cy="131691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ounded Rectangle 28">
            <a:extLst>
              <a:ext uri="{FF2B5EF4-FFF2-40B4-BE49-F238E27FC236}">
                <a16:creationId xmlns:a16="http://schemas.microsoft.com/office/drawing/2014/main" id="{55B70329-48FC-626A-61D4-9EAA1C343A54}"/>
              </a:ext>
            </a:extLst>
          </p:cNvPr>
          <p:cNvSpPr/>
          <p:nvPr/>
        </p:nvSpPr>
        <p:spPr>
          <a:xfrm>
            <a:off x="5457217" y="3625143"/>
            <a:ext cx="6432605" cy="55724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Birds of a different feather sing together</a:t>
            </a:r>
          </a:p>
          <a:p>
            <a:pPr algn="ctr"/>
            <a:r>
              <a:rPr lang="en-US" sz="1400" dirty="0">
                <a:solidFill>
                  <a:schemeClr val="tx1"/>
                </a:solidFill>
              </a:rPr>
              <a:t>A. Williams et al.    </a:t>
            </a:r>
            <a:r>
              <a:rPr lang="en-US" sz="1400" dirty="0">
                <a:hlinkClick r:id="rId6"/>
              </a:rPr>
              <a:t>10.1038/s41593-019-0485-1</a:t>
            </a:r>
            <a:endParaRPr lang="en-US" sz="1400" dirty="0"/>
          </a:p>
        </p:txBody>
      </p:sp>
      <p:cxnSp>
        <p:nvCxnSpPr>
          <p:cNvPr id="31" name="Straight Connector 30">
            <a:extLst>
              <a:ext uri="{FF2B5EF4-FFF2-40B4-BE49-F238E27FC236}">
                <a16:creationId xmlns:a16="http://schemas.microsoft.com/office/drawing/2014/main" id="{6AB8C2A0-E2B3-1699-7D87-EDAD460B6695}"/>
              </a:ext>
            </a:extLst>
          </p:cNvPr>
          <p:cNvCxnSpPr>
            <a:cxnSpLocks/>
            <a:endCxn id="29" idx="1"/>
          </p:cNvCxnSpPr>
          <p:nvPr/>
        </p:nvCxnSpPr>
        <p:spPr>
          <a:xfrm flipV="1">
            <a:off x="2676144" y="3903765"/>
            <a:ext cx="2781073" cy="124141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2" name="Rounded Rectangle 61">
            <a:extLst>
              <a:ext uri="{FF2B5EF4-FFF2-40B4-BE49-F238E27FC236}">
                <a16:creationId xmlns:a16="http://schemas.microsoft.com/office/drawing/2014/main" id="{1361805D-3819-E879-5CFD-BBD2A4301493}"/>
              </a:ext>
            </a:extLst>
          </p:cNvPr>
          <p:cNvSpPr/>
          <p:nvPr/>
        </p:nvSpPr>
        <p:spPr>
          <a:xfrm>
            <a:off x="5469137" y="4395166"/>
            <a:ext cx="6432605" cy="7500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Hybrid High-order Functional Connectivity Networks Using Resting-state Functional MRI for Mild Cognitive Impairment Diagnosis </a:t>
            </a:r>
          </a:p>
          <a:p>
            <a:pPr algn="ctr"/>
            <a:r>
              <a:rPr lang="en-US" sz="1400" dirty="0">
                <a:solidFill>
                  <a:schemeClr val="tx1"/>
                </a:solidFill>
              </a:rPr>
              <a:t>Y. Zhang et al.     </a:t>
            </a:r>
            <a:r>
              <a:rPr lang="en-US" sz="1400" dirty="0">
                <a:solidFill>
                  <a:srgbClr val="0563C1"/>
                </a:solidFill>
                <a:hlinkClick r:id="rId7">
                  <a:extLst>
                    <a:ext uri="{A12FA001-AC4F-418D-AE19-62706E023703}">
                      <ahyp:hlinkClr xmlns:ahyp="http://schemas.microsoft.com/office/drawing/2018/hyperlinkcolor" val="tx"/>
                    </a:ext>
                  </a:extLst>
                </a:hlinkClick>
              </a:rPr>
              <a:t>10.1038/s41598-017-06509-0 </a:t>
            </a:r>
            <a:endParaRPr lang="en-US" sz="1400" dirty="0"/>
          </a:p>
        </p:txBody>
      </p:sp>
      <p:cxnSp>
        <p:nvCxnSpPr>
          <p:cNvPr id="128" name="Straight Connector 127">
            <a:extLst>
              <a:ext uri="{FF2B5EF4-FFF2-40B4-BE49-F238E27FC236}">
                <a16:creationId xmlns:a16="http://schemas.microsoft.com/office/drawing/2014/main" id="{1F00CC51-BC24-56FB-7729-F4D36C2A4720}"/>
              </a:ext>
            </a:extLst>
          </p:cNvPr>
          <p:cNvCxnSpPr>
            <a:cxnSpLocks/>
            <a:endCxn id="62" idx="1"/>
          </p:cNvCxnSpPr>
          <p:nvPr/>
        </p:nvCxnSpPr>
        <p:spPr>
          <a:xfrm flipV="1">
            <a:off x="2828544" y="4770175"/>
            <a:ext cx="2640593" cy="85033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1" name="Rounded Rectangle 140">
            <a:extLst>
              <a:ext uri="{FF2B5EF4-FFF2-40B4-BE49-F238E27FC236}">
                <a16:creationId xmlns:a16="http://schemas.microsoft.com/office/drawing/2014/main" id="{2D55802C-22AE-BCAE-6390-F97C05EF665E}"/>
              </a:ext>
            </a:extLst>
          </p:cNvPr>
          <p:cNvSpPr/>
          <p:nvPr/>
        </p:nvSpPr>
        <p:spPr>
          <a:xfrm>
            <a:off x="5469137" y="5327305"/>
            <a:ext cx="6432605" cy="7500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Postictal clinical and electroencephalographic activity following intracranially recorded bilateral tonic-</a:t>
            </a:r>
            <a:r>
              <a:rPr lang="en-US" sz="1400" dirty="0" err="1">
                <a:solidFill>
                  <a:schemeClr val="tx1"/>
                </a:solidFill>
              </a:rPr>
              <a:t>clonic</a:t>
            </a:r>
            <a:r>
              <a:rPr lang="en-US" sz="1400" dirty="0">
                <a:solidFill>
                  <a:schemeClr val="tx1"/>
                </a:solidFill>
              </a:rPr>
              <a:t> seizures </a:t>
            </a:r>
          </a:p>
          <a:p>
            <a:pPr algn="ctr"/>
            <a:r>
              <a:rPr lang="en-US" sz="1400" dirty="0">
                <a:solidFill>
                  <a:schemeClr val="tx1"/>
                </a:solidFill>
              </a:rPr>
              <a:t>L.M. Bateman et al.    </a:t>
            </a:r>
            <a:r>
              <a:rPr lang="en-US" sz="1400" dirty="0">
                <a:hlinkClick r:id="rId8"/>
              </a:rPr>
              <a:t>10.1111/epi.14621 </a:t>
            </a:r>
            <a:endParaRPr lang="en-US" sz="1400" dirty="0">
              <a:solidFill>
                <a:schemeClr val="tx1"/>
              </a:solidFill>
            </a:endParaRPr>
          </a:p>
        </p:txBody>
      </p:sp>
      <p:cxnSp>
        <p:nvCxnSpPr>
          <p:cNvPr id="146" name="Straight Connector 145">
            <a:extLst>
              <a:ext uri="{FF2B5EF4-FFF2-40B4-BE49-F238E27FC236}">
                <a16:creationId xmlns:a16="http://schemas.microsoft.com/office/drawing/2014/main" id="{C5925712-7088-AA0C-7463-241228C6FE05}"/>
              </a:ext>
            </a:extLst>
          </p:cNvPr>
          <p:cNvCxnSpPr>
            <a:cxnSpLocks/>
          </p:cNvCxnSpPr>
          <p:nvPr/>
        </p:nvCxnSpPr>
        <p:spPr>
          <a:xfrm flipV="1">
            <a:off x="3059898" y="5514806"/>
            <a:ext cx="2409239" cy="51560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A6A1A6C-F565-BFC6-89ED-1503E8047C5A}"/>
              </a:ext>
            </a:extLst>
          </p:cNvPr>
          <p:cNvSpPr txBox="1"/>
          <p:nvPr/>
        </p:nvSpPr>
        <p:spPr>
          <a:xfrm>
            <a:off x="3059898" y="2991929"/>
            <a:ext cx="1404808" cy="307777"/>
          </a:xfrm>
          <a:prstGeom prst="rect">
            <a:avLst/>
          </a:prstGeom>
          <a:noFill/>
        </p:spPr>
        <p:txBody>
          <a:bodyPr wrap="none" rtlCol="0">
            <a:spAutoFit/>
          </a:bodyPr>
          <a:lstStyle/>
          <a:p>
            <a:r>
              <a:rPr lang="en-US" sz="1400" dirty="0">
                <a:solidFill>
                  <a:schemeClr val="bg1"/>
                </a:solidFill>
              </a:rPr>
              <a:t>“Breakthroughs”</a:t>
            </a:r>
          </a:p>
        </p:txBody>
      </p:sp>
    </p:spTree>
    <p:extLst>
      <p:ext uri="{BB962C8B-B14F-4D97-AF65-F5344CB8AC3E}">
        <p14:creationId xmlns:p14="http://schemas.microsoft.com/office/powerpoint/2010/main" val="21325294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BCDC40B-3955-B729-E077-9F6A7F3EE91C}"/>
              </a:ext>
            </a:extLst>
          </p:cNvPr>
          <p:cNvPicPr>
            <a:picLocks noChangeAspect="1"/>
          </p:cNvPicPr>
          <p:nvPr/>
        </p:nvPicPr>
        <p:blipFill rotWithShape="1">
          <a:blip r:embed="rId3"/>
          <a:srcRect l="5486" t="8244" r="10041" b="6010"/>
          <a:stretch/>
        </p:blipFill>
        <p:spPr>
          <a:xfrm>
            <a:off x="516531" y="1842760"/>
            <a:ext cx="4940686" cy="5015240"/>
          </a:xfrm>
          <a:prstGeom prst="rect">
            <a:avLst/>
          </a:prstGeom>
        </p:spPr>
      </p:pic>
      <p:sp>
        <p:nvSpPr>
          <p:cNvPr id="8" name="Oval 7">
            <a:extLst>
              <a:ext uri="{FF2B5EF4-FFF2-40B4-BE49-F238E27FC236}">
                <a16:creationId xmlns:a16="http://schemas.microsoft.com/office/drawing/2014/main" id="{8AA3F0D3-4931-D2A0-3256-FD61ECDCD685}"/>
              </a:ext>
            </a:extLst>
          </p:cNvPr>
          <p:cNvSpPr/>
          <p:nvPr/>
        </p:nvSpPr>
        <p:spPr>
          <a:xfrm>
            <a:off x="907420" y="3078247"/>
            <a:ext cx="484058" cy="3207914"/>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D3678727-034B-D08D-CAD3-69203E62305A}"/>
              </a:ext>
            </a:extLst>
          </p:cNvPr>
          <p:cNvSpPr/>
          <p:nvPr/>
        </p:nvSpPr>
        <p:spPr>
          <a:xfrm>
            <a:off x="1588859" y="3395677"/>
            <a:ext cx="1927103" cy="147952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1AF638FA-7CFD-AA4B-0561-5482659726BE}"/>
              </a:ext>
            </a:extLst>
          </p:cNvPr>
          <p:cNvSpPr/>
          <p:nvPr/>
        </p:nvSpPr>
        <p:spPr>
          <a:xfrm>
            <a:off x="1835199" y="5040538"/>
            <a:ext cx="1927103" cy="154679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8B648B7-113D-2AE9-8C65-E94DD30944AE}"/>
              </a:ext>
            </a:extLst>
          </p:cNvPr>
          <p:cNvSpPr txBox="1"/>
          <p:nvPr/>
        </p:nvSpPr>
        <p:spPr>
          <a:xfrm>
            <a:off x="3307786" y="4878993"/>
            <a:ext cx="1156920" cy="307777"/>
          </a:xfrm>
          <a:prstGeom prst="rect">
            <a:avLst/>
          </a:prstGeom>
          <a:noFill/>
        </p:spPr>
        <p:txBody>
          <a:bodyPr wrap="none" rtlCol="0">
            <a:spAutoFit/>
          </a:bodyPr>
          <a:lstStyle/>
          <a:p>
            <a:r>
              <a:rPr lang="en-US" sz="1400" dirty="0">
                <a:solidFill>
                  <a:schemeClr val="bg1"/>
                </a:solidFill>
              </a:rPr>
              <a:t>“Discoveries”</a:t>
            </a:r>
          </a:p>
        </p:txBody>
      </p:sp>
      <p:sp>
        <p:nvSpPr>
          <p:cNvPr id="15" name="TextBox 14">
            <a:extLst>
              <a:ext uri="{FF2B5EF4-FFF2-40B4-BE49-F238E27FC236}">
                <a16:creationId xmlns:a16="http://schemas.microsoft.com/office/drawing/2014/main" id="{FF938C89-74DA-A2EC-3ADC-A5355690C41C}"/>
              </a:ext>
            </a:extLst>
          </p:cNvPr>
          <p:cNvSpPr txBox="1"/>
          <p:nvPr/>
        </p:nvSpPr>
        <p:spPr>
          <a:xfrm>
            <a:off x="907420" y="2718278"/>
            <a:ext cx="2317173" cy="307777"/>
          </a:xfrm>
          <a:prstGeom prst="rect">
            <a:avLst/>
          </a:prstGeom>
          <a:noFill/>
        </p:spPr>
        <p:txBody>
          <a:bodyPr wrap="none" rtlCol="0">
            <a:spAutoFit/>
          </a:bodyPr>
          <a:lstStyle/>
          <a:p>
            <a:r>
              <a:rPr lang="en-US" sz="1400" dirty="0">
                <a:solidFill>
                  <a:schemeClr val="bg1"/>
                </a:solidFill>
              </a:rPr>
              <a:t>“Findings” / “Advancements”</a:t>
            </a:r>
          </a:p>
        </p:txBody>
      </p:sp>
      <p:sp>
        <p:nvSpPr>
          <p:cNvPr id="5" name="Rectangle 4">
            <a:extLst>
              <a:ext uri="{FF2B5EF4-FFF2-40B4-BE49-F238E27FC236}">
                <a16:creationId xmlns:a16="http://schemas.microsoft.com/office/drawing/2014/main" id="{379F69C0-BDAF-5BBE-6B51-2835DB9158FF}"/>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6BA3F3A-040F-EE1E-4F2A-DCA7CF2C8041}"/>
              </a:ext>
            </a:extLst>
          </p:cNvPr>
          <p:cNvSpPr>
            <a:spLocks noGrp="1"/>
          </p:cNvSpPr>
          <p:nvPr>
            <p:ph type="title"/>
          </p:nvPr>
        </p:nvSpPr>
        <p:spPr>
          <a:xfrm>
            <a:off x="838200" y="541310"/>
            <a:ext cx="10515600" cy="619137"/>
          </a:xfrm>
        </p:spPr>
        <p:txBody>
          <a:bodyPr>
            <a:noAutofit/>
          </a:bodyPr>
          <a:lstStyle/>
          <a:p>
            <a:r>
              <a:rPr lang="en-US" sz="2400" dirty="0"/>
              <a:t>We would like BRAINWORKS to help us identify and predict scientific breakthroughs </a:t>
            </a:r>
          </a:p>
        </p:txBody>
      </p:sp>
      <p:sp>
        <p:nvSpPr>
          <p:cNvPr id="11" name="Title 1">
            <a:extLst>
              <a:ext uri="{FF2B5EF4-FFF2-40B4-BE49-F238E27FC236}">
                <a16:creationId xmlns:a16="http://schemas.microsoft.com/office/drawing/2014/main" id="{6016B25E-684F-26E2-98C9-CB07F8C278F5}"/>
              </a:ext>
            </a:extLst>
          </p:cNvPr>
          <p:cNvSpPr txBox="1">
            <a:spLocks/>
          </p:cNvSpPr>
          <p:nvPr/>
        </p:nvSpPr>
        <p:spPr>
          <a:xfrm>
            <a:off x="861567" y="895587"/>
            <a:ext cx="1120056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Here is one possible set of impact and novelty metrics, with corresponding Team E examples</a:t>
            </a:r>
          </a:p>
        </p:txBody>
      </p:sp>
      <p:sp>
        <p:nvSpPr>
          <p:cNvPr id="18" name="Rounded Rectangle 17">
            <a:extLst>
              <a:ext uri="{FF2B5EF4-FFF2-40B4-BE49-F238E27FC236}">
                <a16:creationId xmlns:a16="http://schemas.microsoft.com/office/drawing/2014/main" id="{A6B01F9E-271E-74C1-5174-63654C4B602F}"/>
              </a:ext>
            </a:extLst>
          </p:cNvPr>
          <p:cNvSpPr/>
          <p:nvPr/>
        </p:nvSpPr>
        <p:spPr>
          <a:xfrm>
            <a:off x="5457217" y="1732824"/>
            <a:ext cx="6432605" cy="8755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Non-neuronal expression of SARS-CoV-2 entry genes in the olfactory system suggests mechanisms underlying COVID-19-associated anosmia</a:t>
            </a:r>
          </a:p>
          <a:p>
            <a:pPr algn="ctr"/>
            <a:r>
              <a:rPr lang="en-US" sz="1400" dirty="0">
                <a:solidFill>
                  <a:schemeClr val="tx1"/>
                </a:solidFill>
              </a:rPr>
              <a:t>D.H. Brann et al.     </a:t>
            </a:r>
            <a:r>
              <a:rPr lang="en-US" sz="1400" dirty="0">
                <a:hlinkClick r:id="rId4"/>
              </a:rPr>
              <a:t>10.1126/sciadv.abc5801 </a:t>
            </a:r>
            <a:endParaRPr lang="en-US" sz="1400" dirty="0">
              <a:solidFill>
                <a:schemeClr val="tx1"/>
              </a:solidFill>
            </a:endParaRPr>
          </a:p>
        </p:txBody>
      </p:sp>
      <p:cxnSp>
        <p:nvCxnSpPr>
          <p:cNvPr id="21" name="Straight Connector 20">
            <a:extLst>
              <a:ext uri="{FF2B5EF4-FFF2-40B4-BE49-F238E27FC236}">
                <a16:creationId xmlns:a16="http://schemas.microsoft.com/office/drawing/2014/main" id="{A4CAAD2E-A83B-8E0C-7566-88F19C0EE0C0}"/>
              </a:ext>
            </a:extLst>
          </p:cNvPr>
          <p:cNvCxnSpPr>
            <a:cxnSpLocks/>
            <a:endCxn id="18" idx="1"/>
          </p:cNvCxnSpPr>
          <p:nvPr/>
        </p:nvCxnSpPr>
        <p:spPr>
          <a:xfrm flipV="1">
            <a:off x="1908313" y="2170583"/>
            <a:ext cx="3548904" cy="199230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Rounded Rectangle 24">
            <a:extLst>
              <a:ext uri="{FF2B5EF4-FFF2-40B4-BE49-F238E27FC236}">
                <a16:creationId xmlns:a16="http://schemas.microsoft.com/office/drawing/2014/main" id="{432F0F2E-D74E-E8D7-BCA6-C8442C6C2B2C}"/>
              </a:ext>
            </a:extLst>
          </p:cNvPr>
          <p:cNvSpPr/>
          <p:nvPr/>
        </p:nvSpPr>
        <p:spPr>
          <a:xfrm>
            <a:off x="5457217" y="2765988"/>
            <a:ext cx="6432605" cy="624517"/>
          </a:xfrm>
          <a:prstGeom prst="roundRect">
            <a:avLst/>
          </a:prstGeom>
          <a:solidFill>
            <a:srgbClr val="ECBB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chemeClr val="tx1"/>
                </a:solidFill>
              </a:rPr>
              <a:t>fMRIPrep</a:t>
            </a:r>
            <a:r>
              <a:rPr lang="en-US" sz="1400" dirty="0">
                <a:solidFill>
                  <a:schemeClr val="tx1"/>
                </a:solidFill>
              </a:rPr>
              <a:t>: a robust preprocessing pipeline for functional MRI </a:t>
            </a:r>
          </a:p>
          <a:p>
            <a:pPr algn="ctr"/>
            <a:r>
              <a:rPr lang="en-US" sz="1400" dirty="0">
                <a:solidFill>
                  <a:schemeClr val="tx1"/>
                </a:solidFill>
              </a:rPr>
              <a:t>O. Esteban et al.     </a:t>
            </a:r>
            <a:r>
              <a:rPr lang="en-US" sz="1400" dirty="0">
                <a:hlinkClick r:id="rId5"/>
              </a:rPr>
              <a:t>10.1038/s41592-018-0235-4 </a:t>
            </a:r>
            <a:endParaRPr lang="en-US" sz="1400" dirty="0">
              <a:solidFill>
                <a:schemeClr val="tx1"/>
              </a:solidFill>
            </a:endParaRPr>
          </a:p>
        </p:txBody>
      </p:sp>
      <p:cxnSp>
        <p:nvCxnSpPr>
          <p:cNvPr id="26" name="Straight Connector 25">
            <a:extLst>
              <a:ext uri="{FF2B5EF4-FFF2-40B4-BE49-F238E27FC236}">
                <a16:creationId xmlns:a16="http://schemas.microsoft.com/office/drawing/2014/main" id="{172353B4-32AB-5A4C-3C45-58D8CAC883B6}"/>
              </a:ext>
            </a:extLst>
          </p:cNvPr>
          <p:cNvCxnSpPr>
            <a:cxnSpLocks/>
            <a:endCxn id="25" idx="1"/>
          </p:cNvCxnSpPr>
          <p:nvPr/>
        </p:nvCxnSpPr>
        <p:spPr>
          <a:xfrm flipV="1">
            <a:off x="2226365" y="3078247"/>
            <a:ext cx="3230852" cy="131691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ounded Rectangle 28">
            <a:extLst>
              <a:ext uri="{FF2B5EF4-FFF2-40B4-BE49-F238E27FC236}">
                <a16:creationId xmlns:a16="http://schemas.microsoft.com/office/drawing/2014/main" id="{55B70329-48FC-626A-61D4-9EAA1C343A54}"/>
              </a:ext>
            </a:extLst>
          </p:cNvPr>
          <p:cNvSpPr/>
          <p:nvPr/>
        </p:nvSpPr>
        <p:spPr>
          <a:xfrm>
            <a:off x="5457217" y="3625143"/>
            <a:ext cx="6432605" cy="55724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Birds of a different feather sing together</a:t>
            </a:r>
          </a:p>
          <a:p>
            <a:pPr algn="ctr"/>
            <a:r>
              <a:rPr lang="en-US" sz="1400" dirty="0">
                <a:solidFill>
                  <a:schemeClr val="tx1"/>
                </a:solidFill>
              </a:rPr>
              <a:t>A. Williams et al.    </a:t>
            </a:r>
            <a:r>
              <a:rPr lang="en-US" sz="1400" dirty="0">
                <a:hlinkClick r:id="rId6"/>
              </a:rPr>
              <a:t>10.1038/s41593-019-0485-1</a:t>
            </a:r>
            <a:endParaRPr lang="en-US" sz="1400" dirty="0"/>
          </a:p>
        </p:txBody>
      </p:sp>
      <p:cxnSp>
        <p:nvCxnSpPr>
          <p:cNvPr id="31" name="Straight Connector 30">
            <a:extLst>
              <a:ext uri="{FF2B5EF4-FFF2-40B4-BE49-F238E27FC236}">
                <a16:creationId xmlns:a16="http://schemas.microsoft.com/office/drawing/2014/main" id="{6AB8C2A0-E2B3-1699-7D87-EDAD460B6695}"/>
              </a:ext>
            </a:extLst>
          </p:cNvPr>
          <p:cNvCxnSpPr>
            <a:cxnSpLocks/>
            <a:endCxn id="29" idx="1"/>
          </p:cNvCxnSpPr>
          <p:nvPr/>
        </p:nvCxnSpPr>
        <p:spPr>
          <a:xfrm flipV="1">
            <a:off x="2676144" y="3903765"/>
            <a:ext cx="2781073" cy="124141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2" name="Rounded Rectangle 61">
            <a:extLst>
              <a:ext uri="{FF2B5EF4-FFF2-40B4-BE49-F238E27FC236}">
                <a16:creationId xmlns:a16="http://schemas.microsoft.com/office/drawing/2014/main" id="{1361805D-3819-E879-5CFD-BBD2A4301493}"/>
              </a:ext>
            </a:extLst>
          </p:cNvPr>
          <p:cNvSpPr/>
          <p:nvPr/>
        </p:nvSpPr>
        <p:spPr>
          <a:xfrm>
            <a:off x="5469137" y="4395166"/>
            <a:ext cx="6432605" cy="7500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Hybrid High-order Functional Connectivity Networks Using Resting-state Functional MRI for Mild Cognitive Impairment Diagnosis </a:t>
            </a:r>
          </a:p>
          <a:p>
            <a:pPr algn="ctr"/>
            <a:r>
              <a:rPr lang="en-US" sz="1400" dirty="0">
                <a:solidFill>
                  <a:schemeClr val="tx1"/>
                </a:solidFill>
              </a:rPr>
              <a:t>Y. Zhang et al.     </a:t>
            </a:r>
            <a:r>
              <a:rPr lang="en-US" sz="1400" dirty="0">
                <a:solidFill>
                  <a:srgbClr val="0563C1"/>
                </a:solidFill>
                <a:hlinkClick r:id="rId7">
                  <a:extLst>
                    <a:ext uri="{A12FA001-AC4F-418D-AE19-62706E023703}">
                      <ahyp:hlinkClr xmlns:ahyp="http://schemas.microsoft.com/office/drawing/2018/hyperlinkcolor" val="tx"/>
                    </a:ext>
                  </a:extLst>
                </a:hlinkClick>
              </a:rPr>
              <a:t>10.1038/s41598-017-06509-0 </a:t>
            </a:r>
            <a:endParaRPr lang="en-US" sz="1400" dirty="0"/>
          </a:p>
        </p:txBody>
      </p:sp>
      <p:cxnSp>
        <p:nvCxnSpPr>
          <p:cNvPr id="128" name="Straight Connector 127">
            <a:extLst>
              <a:ext uri="{FF2B5EF4-FFF2-40B4-BE49-F238E27FC236}">
                <a16:creationId xmlns:a16="http://schemas.microsoft.com/office/drawing/2014/main" id="{1F00CC51-BC24-56FB-7729-F4D36C2A4720}"/>
              </a:ext>
            </a:extLst>
          </p:cNvPr>
          <p:cNvCxnSpPr>
            <a:cxnSpLocks/>
            <a:endCxn id="62" idx="1"/>
          </p:cNvCxnSpPr>
          <p:nvPr/>
        </p:nvCxnSpPr>
        <p:spPr>
          <a:xfrm flipV="1">
            <a:off x="2828544" y="4770175"/>
            <a:ext cx="2640593" cy="85033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1" name="Rounded Rectangle 140">
            <a:extLst>
              <a:ext uri="{FF2B5EF4-FFF2-40B4-BE49-F238E27FC236}">
                <a16:creationId xmlns:a16="http://schemas.microsoft.com/office/drawing/2014/main" id="{2D55802C-22AE-BCAE-6390-F97C05EF665E}"/>
              </a:ext>
            </a:extLst>
          </p:cNvPr>
          <p:cNvSpPr/>
          <p:nvPr/>
        </p:nvSpPr>
        <p:spPr>
          <a:xfrm>
            <a:off x="5469137" y="5327305"/>
            <a:ext cx="6432605" cy="75001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Postictal clinical and electroencephalographic activity following intracranially recorded bilateral tonic-</a:t>
            </a:r>
            <a:r>
              <a:rPr lang="en-US" sz="1400" dirty="0" err="1">
                <a:solidFill>
                  <a:schemeClr val="tx1"/>
                </a:solidFill>
              </a:rPr>
              <a:t>clonic</a:t>
            </a:r>
            <a:r>
              <a:rPr lang="en-US" sz="1400" dirty="0">
                <a:solidFill>
                  <a:schemeClr val="tx1"/>
                </a:solidFill>
              </a:rPr>
              <a:t> seizures </a:t>
            </a:r>
          </a:p>
          <a:p>
            <a:pPr algn="ctr"/>
            <a:r>
              <a:rPr lang="en-US" sz="1400" dirty="0">
                <a:solidFill>
                  <a:schemeClr val="tx1"/>
                </a:solidFill>
              </a:rPr>
              <a:t>L.M. Bateman et al.    </a:t>
            </a:r>
            <a:r>
              <a:rPr lang="en-US" sz="1400" dirty="0">
                <a:hlinkClick r:id="rId8"/>
              </a:rPr>
              <a:t>10.1111/epi.14621 </a:t>
            </a:r>
            <a:endParaRPr lang="en-US" sz="1400" dirty="0">
              <a:solidFill>
                <a:schemeClr val="tx1"/>
              </a:solidFill>
            </a:endParaRPr>
          </a:p>
        </p:txBody>
      </p:sp>
      <p:cxnSp>
        <p:nvCxnSpPr>
          <p:cNvPr id="146" name="Straight Connector 145">
            <a:extLst>
              <a:ext uri="{FF2B5EF4-FFF2-40B4-BE49-F238E27FC236}">
                <a16:creationId xmlns:a16="http://schemas.microsoft.com/office/drawing/2014/main" id="{C5925712-7088-AA0C-7463-241228C6FE05}"/>
              </a:ext>
            </a:extLst>
          </p:cNvPr>
          <p:cNvCxnSpPr>
            <a:cxnSpLocks/>
          </p:cNvCxnSpPr>
          <p:nvPr/>
        </p:nvCxnSpPr>
        <p:spPr>
          <a:xfrm flipV="1">
            <a:off x="3059898" y="5514806"/>
            <a:ext cx="2409239" cy="51560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A6A1A6C-F565-BFC6-89ED-1503E8047C5A}"/>
              </a:ext>
            </a:extLst>
          </p:cNvPr>
          <p:cNvSpPr txBox="1"/>
          <p:nvPr/>
        </p:nvSpPr>
        <p:spPr>
          <a:xfrm>
            <a:off x="3059898" y="2991929"/>
            <a:ext cx="1404808" cy="307777"/>
          </a:xfrm>
          <a:prstGeom prst="rect">
            <a:avLst/>
          </a:prstGeom>
          <a:noFill/>
        </p:spPr>
        <p:txBody>
          <a:bodyPr wrap="none" rtlCol="0">
            <a:spAutoFit/>
          </a:bodyPr>
          <a:lstStyle/>
          <a:p>
            <a:r>
              <a:rPr lang="en-US" sz="1400" dirty="0">
                <a:solidFill>
                  <a:schemeClr val="bg1"/>
                </a:solidFill>
              </a:rPr>
              <a:t>“Breakthroughs”</a:t>
            </a:r>
          </a:p>
        </p:txBody>
      </p:sp>
    </p:spTree>
    <p:extLst>
      <p:ext uri="{BB962C8B-B14F-4D97-AF65-F5344CB8AC3E}">
        <p14:creationId xmlns:p14="http://schemas.microsoft.com/office/powerpoint/2010/main" val="252562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79F69C0-BDAF-5BBE-6B51-2835DB9158FF}"/>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46BA3F3A-040F-EE1E-4F2A-DCA7CF2C8041}"/>
              </a:ext>
            </a:extLst>
          </p:cNvPr>
          <p:cNvSpPr>
            <a:spLocks noGrp="1"/>
          </p:cNvSpPr>
          <p:nvPr>
            <p:ph type="title"/>
          </p:nvPr>
        </p:nvSpPr>
        <p:spPr>
          <a:xfrm>
            <a:off x="838200" y="541310"/>
            <a:ext cx="10515600" cy="619137"/>
          </a:xfrm>
        </p:spPr>
        <p:txBody>
          <a:bodyPr>
            <a:noAutofit/>
          </a:bodyPr>
          <a:lstStyle/>
          <a:p>
            <a:r>
              <a:rPr lang="en-US" sz="2400" dirty="0"/>
              <a:t>We would like BRAINWORKS to help us identify and predict scientific breakthroughs </a:t>
            </a:r>
          </a:p>
        </p:txBody>
      </p:sp>
      <p:sp>
        <p:nvSpPr>
          <p:cNvPr id="11" name="Title 1">
            <a:extLst>
              <a:ext uri="{FF2B5EF4-FFF2-40B4-BE49-F238E27FC236}">
                <a16:creationId xmlns:a16="http://schemas.microsoft.com/office/drawing/2014/main" id="{6016B25E-684F-26E2-98C9-CB07F8C278F5}"/>
              </a:ext>
            </a:extLst>
          </p:cNvPr>
          <p:cNvSpPr txBox="1">
            <a:spLocks/>
          </p:cNvSpPr>
          <p:nvPr/>
        </p:nvSpPr>
        <p:spPr>
          <a:xfrm>
            <a:off x="861567" y="895587"/>
            <a:ext cx="1120056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We can see how our algorithm highly rated publications at the beginning of a spike in prevalence</a:t>
            </a:r>
          </a:p>
        </p:txBody>
      </p:sp>
      <p:pic>
        <p:nvPicPr>
          <p:cNvPr id="4" name="Picture 3">
            <a:extLst>
              <a:ext uri="{FF2B5EF4-FFF2-40B4-BE49-F238E27FC236}">
                <a16:creationId xmlns:a16="http://schemas.microsoft.com/office/drawing/2014/main" id="{11A79AB4-BFF0-AD59-6F60-B108BB9DED75}"/>
              </a:ext>
            </a:extLst>
          </p:cNvPr>
          <p:cNvPicPr>
            <a:picLocks noChangeAspect="1"/>
          </p:cNvPicPr>
          <p:nvPr/>
        </p:nvPicPr>
        <p:blipFill rotWithShape="1">
          <a:blip r:embed="rId3"/>
          <a:srcRect l="8242" r="8448" b="2339"/>
          <a:stretch/>
        </p:blipFill>
        <p:spPr>
          <a:xfrm>
            <a:off x="0" y="3469325"/>
            <a:ext cx="12190146" cy="2847365"/>
          </a:xfrm>
          <a:prstGeom prst="rect">
            <a:avLst/>
          </a:prstGeom>
        </p:spPr>
      </p:pic>
      <p:sp>
        <p:nvSpPr>
          <p:cNvPr id="25" name="Rounded Rectangle 24">
            <a:extLst>
              <a:ext uri="{FF2B5EF4-FFF2-40B4-BE49-F238E27FC236}">
                <a16:creationId xmlns:a16="http://schemas.microsoft.com/office/drawing/2014/main" id="{432F0F2E-D74E-E8D7-BCA6-C8442C6C2B2C}"/>
              </a:ext>
            </a:extLst>
          </p:cNvPr>
          <p:cNvSpPr/>
          <p:nvPr/>
        </p:nvSpPr>
        <p:spPr>
          <a:xfrm>
            <a:off x="1152144" y="2042033"/>
            <a:ext cx="9570720" cy="1157140"/>
          </a:xfrm>
          <a:prstGeom prst="roundRect">
            <a:avLst/>
          </a:prstGeom>
          <a:solidFill>
            <a:srgbClr val="ECBB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a:solidFill>
                  <a:schemeClr val="tx1"/>
                </a:solidFill>
              </a:rPr>
              <a:t>fMRIPrep</a:t>
            </a:r>
            <a:r>
              <a:rPr lang="en-US" sz="2000" dirty="0">
                <a:solidFill>
                  <a:schemeClr val="tx1"/>
                </a:solidFill>
              </a:rPr>
              <a:t>: a robust preprocessing pipeline for functional MRI </a:t>
            </a:r>
          </a:p>
          <a:p>
            <a:pPr algn="ctr"/>
            <a:r>
              <a:rPr lang="en-US" sz="2000" dirty="0">
                <a:solidFill>
                  <a:schemeClr val="tx1"/>
                </a:solidFill>
              </a:rPr>
              <a:t>O. Esteban et al.     </a:t>
            </a:r>
            <a:r>
              <a:rPr lang="en-US" sz="2000" dirty="0">
                <a:hlinkClick r:id="rId4"/>
              </a:rPr>
              <a:t>10.1038/s41592-018-0235-4 </a:t>
            </a:r>
            <a:endParaRPr lang="en-US" sz="2000" dirty="0">
              <a:solidFill>
                <a:schemeClr val="tx1"/>
              </a:solidFill>
            </a:endParaRPr>
          </a:p>
        </p:txBody>
      </p:sp>
      <p:cxnSp>
        <p:nvCxnSpPr>
          <p:cNvPr id="24" name="Straight Connector 23">
            <a:extLst>
              <a:ext uri="{FF2B5EF4-FFF2-40B4-BE49-F238E27FC236}">
                <a16:creationId xmlns:a16="http://schemas.microsoft.com/office/drawing/2014/main" id="{17617003-E3F0-D1F3-3186-CABCB0DABD18}"/>
              </a:ext>
            </a:extLst>
          </p:cNvPr>
          <p:cNvCxnSpPr>
            <a:cxnSpLocks/>
          </p:cNvCxnSpPr>
          <p:nvPr/>
        </p:nvCxnSpPr>
        <p:spPr>
          <a:xfrm>
            <a:off x="10416209" y="3199173"/>
            <a:ext cx="0" cy="318572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D2B0CF3-040F-0B7A-95B6-AF1544BF7361}"/>
              </a:ext>
            </a:extLst>
          </p:cNvPr>
          <p:cNvSpPr txBox="1"/>
          <p:nvPr/>
        </p:nvSpPr>
        <p:spPr>
          <a:xfrm>
            <a:off x="5770304" y="6365199"/>
            <a:ext cx="649537" cy="369332"/>
          </a:xfrm>
          <a:prstGeom prst="rect">
            <a:avLst/>
          </a:prstGeom>
          <a:noFill/>
        </p:spPr>
        <p:txBody>
          <a:bodyPr wrap="none" rtlCol="0">
            <a:spAutoFit/>
          </a:bodyPr>
          <a:lstStyle/>
          <a:p>
            <a:r>
              <a:rPr lang="en-US" dirty="0"/>
              <a:t>Time</a:t>
            </a:r>
          </a:p>
        </p:txBody>
      </p:sp>
    </p:spTree>
    <p:extLst>
      <p:ext uri="{BB962C8B-B14F-4D97-AF65-F5344CB8AC3E}">
        <p14:creationId xmlns:p14="http://schemas.microsoft.com/office/powerpoint/2010/main" val="3779773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2636F3B4-3B56-4F02-9A88-CE60154D034B}"/>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67" name="Title 1">
            <a:extLst>
              <a:ext uri="{FF2B5EF4-FFF2-40B4-BE49-F238E27FC236}">
                <a16:creationId xmlns:a16="http://schemas.microsoft.com/office/drawing/2014/main" id="{528EE783-365E-495C-A074-22996FAD1509}"/>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pic>
        <p:nvPicPr>
          <p:cNvPr id="80" name="Picture 79">
            <a:extLst>
              <a:ext uri="{FF2B5EF4-FFF2-40B4-BE49-F238E27FC236}">
                <a16:creationId xmlns:a16="http://schemas.microsoft.com/office/drawing/2014/main" id="{003791D0-0A0E-429E-8468-5F3908D9FF69}"/>
              </a:ext>
            </a:extLst>
          </p:cNvPr>
          <p:cNvPicPr>
            <a:picLocks noChangeAspect="1"/>
          </p:cNvPicPr>
          <p:nvPr/>
        </p:nvPicPr>
        <p:blipFill>
          <a:blip r:embed="rId3"/>
          <a:stretch>
            <a:fillRect/>
          </a:stretch>
        </p:blipFill>
        <p:spPr>
          <a:xfrm>
            <a:off x="4357630" y="2772553"/>
            <a:ext cx="2218466" cy="2926272"/>
          </a:xfrm>
          <a:prstGeom prst="rect">
            <a:avLst/>
          </a:prstGeom>
        </p:spPr>
      </p:pic>
      <p:pic>
        <p:nvPicPr>
          <p:cNvPr id="82" name="Picture 81">
            <a:extLst>
              <a:ext uri="{FF2B5EF4-FFF2-40B4-BE49-F238E27FC236}">
                <a16:creationId xmlns:a16="http://schemas.microsoft.com/office/drawing/2014/main" id="{8A2E18D0-EF21-49CC-AAA9-405A3D4B867C}"/>
              </a:ext>
            </a:extLst>
          </p:cNvPr>
          <p:cNvPicPr>
            <a:picLocks noChangeAspect="1"/>
          </p:cNvPicPr>
          <p:nvPr/>
        </p:nvPicPr>
        <p:blipFill>
          <a:blip r:embed="rId4"/>
          <a:stretch>
            <a:fillRect/>
          </a:stretch>
        </p:blipFill>
        <p:spPr>
          <a:xfrm>
            <a:off x="6713528" y="2781245"/>
            <a:ext cx="2211103" cy="2926272"/>
          </a:xfrm>
          <a:prstGeom prst="rect">
            <a:avLst/>
          </a:prstGeom>
        </p:spPr>
      </p:pic>
      <p:pic>
        <p:nvPicPr>
          <p:cNvPr id="19" name="Picture 18">
            <a:extLst>
              <a:ext uri="{FF2B5EF4-FFF2-40B4-BE49-F238E27FC236}">
                <a16:creationId xmlns:a16="http://schemas.microsoft.com/office/drawing/2014/main" id="{696C3C91-CAFC-4893-8766-CAE8F6772BDE}"/>
              </a:ext>
            </a:extLst>
          </p:cNvPr>
          <p:cNvPicPr>
            <a:picLocks noChangeAspect="1"/>
          </p:cNvPicPr>
          <p:nvPr/>
        </p:nvPicPr>
        <p:blipFill>
          <a:blip r:embed="rId5"/>
          <a:stretch>
            <a:fillRect/>
          </a:stretch>
        </p:blipFill>
        <p:spPr>
          <a:xfrm>
            <a:off x="1981275" y="2796747"/>
            <a:ext cx="2233441" cy="2926272"/>
          </a:xfrm>
          <a:prstGeom prst="rect">
            <a:avLst/>
          </a:prstGeom>
        </p:spPr>
      </p:pic>
      <p:sp>
        <p:nvSpPr>
          <p:cNvPr id="21" name="Rounded Rectangle 31">
            <a:extLst>
              <a:ext uri="{FF2B5EF4-FFF2-40B4-BE49-F238E27FC236}">
                <a16:creationId xmlns:a16="http://schemas.microsoft.com/office/drawing/2014/main" id="{53D75F65-1686-43D7-8A76-51C88F7DC750}"/>
              </a:ext>
            </a:extLst>
          </p:cNvPr>
          <p:cNvSpPr/>
          <p:nvPr/>
        </p:nvSpPr>
        <p:spPr>
          <a:xfrm flipH="1" flipV="1">
            <a:off x="1785708" y="2556936"/>
            <a:ext cx="7149590" cy="3227042"/>
          </a:xfrm>
          <a:prstGeom prst="roundRect">
            <a:avLst>
              <a:gd name="adj" fmla="val 0"/>
            </a:avLst>
          </a:prstGeom>
          <a:solidFill>
            <a:schemeClr val="lt1">
              <a:alpha val="88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8" name="Oval 47">
            <a:extLst>
              <a:ext uri="{FF2B5EF4-FFF2-40B4-BE49-F238E27FC236}">
                <a16:creationId xmlns:a16="http://schemas.microsoft.com/office/drawing/2014/main" id="{344F7412-96F2-4159-A22A-EA523C18C1F3}"/>
              </a:ext>
            </a:extLst>
          </p:cNvPr>
          <p:cNvSpPr/>
          <p:nvPr/>
        </p:nvSpPr>
        <p:spPr>
          <a:xfrm>
            <a:off x="7616717" y="4329782"/>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2B97C8DB-B2C4-41C1-A9BA-85BD3A3C1637}"/>
              </a:ext>
            </a:extLst>
          </p:cNvPr>
          <p:cNvSpPr/>
          <p:nvPr/>
        </p:nvSpPr>
        <p:spPr>
          <a:xfrm>
            <a:off x="7604138" y="3418319"/>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BEB4646F-2F1D-40EF-9BAA-D275C329767C}"/>
              </a:ext>
            </a:extLst>
          </p:cNvPr>
          <p:cNvSpPr/>
          <p:nvPr/>
        </p:nvSpPr>
        <p:spPr>
          <a:xfrm>
            <a:off x="5519335" y="3884565"/>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63A0DB20-479C-4A9E-9474-1FF081007A94}"/>
              </a:ext>
            </a:extLst>
          </p:cNvPr>
          <p:cNvSpPr txBox="1"/>
          <p:nvPr/>
        </p:nvSpPr>
        <p:spPr>
          <a:xfrm>
            <a:off x="2556250" y="3637747"/>
            <a:ext cx="902692" cy="461665"/>
          </a:xfrm>
          <a:prstGeom prst="rect">
            <a:avLst/>
          </a:prstGeom>
          <a:noFill/>
        </p:spPr>
        <p:txBody>
          <a:bodyPr wrap="square" rtlCol="0">
            <a:spAutoFit/>
          </a:bodyPr>
          <a:lstStyle/>
          <a:p>
            <a:r>
              <a:rPr lang="en-US" sz="1200" b="1" dirty="0"/>
              <a:t>Cognitive</a:t>
            </a:r>
            <a:r>
              <a:rPr lang="en-US" sz="1200" dirty="0"/>
              <a:t> </a:t>
            </a:r>
            <a:br>
              <a:rPr lang="en-US" sz="1200" dirty="0"/>
            </a:br>
            <a:r>
              <a:rPr lang="en-US" sz="1200" b="1" dirty="0"/>
              <a:t>Ability</a:t>
            </a:r>
          </a:p>
        </p:txBody>
      </p:sp>
      <p:cxnSp>
        <p:nvCxnSpPr>
          <p:cNvPr id="52" name="Straight Arrow Connector 51">
            <a:extLst>
              <a:ext uri="{FF2B5EF4-FFF2-40B4-BE49-F238E27FC236}">
                <a16:creationId xmlns:a16="http://schemas.microsoft.com/office/drawing/2014/main" id="{98A6443C-DD22-499A-9A8C-07DDEA56686A}"/>
              </a:ext>
            </a:extLst>
          </p:cNvPr>
          <p:cNvCxnSpPr>
            <a:stCxn id="49" idx="2"/>
            <a:endCxn id="50" idx="6"/>
          </p:cNvCxnSpPr>
          <p:nvPr/>
        </p:nvCxnSpPr>
        <p:spPr>
          <a:xfrm flipH="1">
            <a:off x="5990533" y="3653918"/>
            <a:ext cx="1613605" cy="466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C3B09A11-6AFC-4FD5-B136-939B70077D61}"/>
              </a:ext>
            </a:extLst>
          </p:cNvPr>
          <p:cNvSpPr txBox="1"/>
          <p:nvPr/>
        </p:nvSpPr>
        <p:spPr>
          <a:xfrm rot="20606589">
            <a:off x="6598560" y="3571308"/>
            <a:ext cx="1065769" cy="261610"/>
          </a:xfrm>
          <a:prstGeom prst="rect">
            <a:avLst/>
          </a:prstGeom>
          <a:noFill/>
        </p:spPr>
        <p:txBody>
          <a:bodyPr wrap="square" rtlCol="0">
            <a:spAutoFit/>
          </a:bodyPr>
          <a:lstStyle/>
          <a:p>
            <a:r>
              <a:rPr lang="en-US" sz="1100" i="1" dirty="0"/>
              <a:t>inhibits</a:t>
            </a:r>
            <a:endParaRPr lang="en-US" sz="1400" i="1" dirty="0"/>
          </a:p>
        </p:txBody>
      </p:sp>
      <p:sp>
        <p:nvSpPr>
          <p:cNvPr id="54" name="TextBox 53">
            <a:extLst>
              <a:ext uri="{FF2B5EF4-FFF2-40B4-BE49-F238E27FC236}">
                <a16:creationId xmlns:a16="http://schemas.microsoft.com/office/drawing/2014/main" id="{CDD6EFE8-E15C-46A0-B40F-ED2B458AA8B1}"/>
              </a:ext>
            </a:extLst>
          </p:cNvPr>
          <p:cNvSpPr txBox="1"/>
          <p:nvPr/>
        </p:nvSpPr>
        <p:spPr>
          <a:xfrm>
            <a:off x="4173330" y="3832723"/>
            <a:ext cx="1243099" cy="276999"/>
          </a:xfrm>
          <a:prstGeom prst="rect">
            <a:avLst/>
          </a:prstGeom>
          <a:noFill/>
        </p:spPr>
        <p:txBody>
          <a:bodyPr wrap="square" rtlCol="0">
            <a:spAutoFit/>
          </a:bodyPr>
          <a:lstStyle/>
          <a:p>
            <a:r>
              <a:rPr lang="en-US" sz="1200" i="1" dirty="0"/>
              <a:t>impacts</a:t>
            </a:r>
          </a:p>
        </p:txBody>
      </p:sp>
      <p:cxnSp>
        <p:nvCxnSpPr>
          <p:cNvPr id="55" name="Straight Arrow Connector 54">
            <a:extLst>
              <a:ext uri="{FF2B5EF4-FFF2-40B4-BE49-F238E27FC236}">
                <a16:creationId xmlns:a16="http://schemas.microsoft.com/office/drawing/2014/main" id="{F1546862-CAA3-4CAE-A768-097958366BF9}"/>
              </a:ext>
            </a:extLst>
          </p:cNvPr>
          <p:cNvCxnSpPr>
            <a:cxnSpLocks/>
            <a:endCxn id="50" idx="6"/>
          </p:cNvCxnSpPr>
          <p:nvPr/>
        </p:nvCxnSpPr>
        <p:spPr>
          <a:xfrm flipH="1" flipV="1">
            <a:off x="5990533" y="4120164"/>
            <a:ext cx="1713760" cy="447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6EEC92FD-7B1C-4351-9385-10A12C26B6F6}"/>
              </a:ext>
            </a:extLst>
          </p:cNvPr>
          <p:cNvSpPr/>
          <p:nvPr/>
        </p:nvSpPr>
        <p:spPr>
          <a:xfrm>
            <a:off x="3142723" y="3884565"/>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Arrow Connector 56">
            <a:extLst>
              <a:ext uri="{FF2B5EF4-FFF2-40B4-BE49-F238E27FC236}">
                <a16:creationId xmlns:a16="http://schemas.microsoft.com/office/drawing/2014/main" id="{87776D2B-D890-4FEC-8A74-69793871B896}"/>
              </a:ext>
            </a:extLst>
          </p:cNvPr>
          <p:cNvCxnSpPr>
            <a:stCxn id="50" idx="2"/>
            <a:endCxn id="56" idx="6"/>
          </p:cNvCxnSpPr>
          <p:nvPr/>
        </p:nvCxnSpPr>
        <p:spPr>
          <a:xfrm flipH="1">
            <a:off x="3613921" y="4120164"/>
            <a:ext cx="19054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B2070429-9BD5-4661-81EB-89D0F49BB87B}"/>
              </a:ext>
            </a:extLst>
          </p:cNvPr>
          <p:cNvSpPr txBox="1"/>
          <p:nvPr/>
        </p:nvSpPr>
        <p:spPr>
          <a:xfrm>
            <a:off x="5345524" y="3435726"/>
            <a:ext cx="873037" cy="461665"/>
          </a:xfrm>
          <a:prstGeom prst="rect">
            <a:avLst/>
          </a:prstGeom>
          <a:noFill/>
        </p:spPr>
        <p:txBody>
          <a:bodyPr wrap="square" rtlCol="0">
            <a:spAutoFit/>
          </a:bodyPr>
          <a:lstStyle/>
          <a:p>
            <a:r>
              <a:rPr lang="en-US" sz="1200" b="1" dirty="0"/>
              <a:t>Dendritic branching </a:t>
            </a:r>
          </a:p>
        </p:txBody>
      </p:sp>
      <p:sp>
        <p:nvSpPr>
          <p:cNvPr id="59" name="TextBox 58">
            <a:extLst>
              <a:ext uri="{FF2B5EF4-FFF2-40B4-BE49-F238E27FC236}">
                <a16:creationId xmlns:a16="http://schemas.microsoft.com/office/drawing/2014/main" id="{45AA3AB1-82B6-4A89-A0E2-BDF03B560C09}"/>
              </a:ext>
            </a:extLst>
          </p:cNvPr>
          <p:cNvSpPr txBox="1"/>
          <p:nvPr/>
        </p:nvSpPr>
        <p:spPr>
          <a:xfrm rot="931597">
            <a:off x="6690559" y="4222292"/>
            <a:ext cx="1065769" cy="261610"/>
          </a:xfrm>
          <a:prstGeom prst="rect">
            <a:avLst/>
          </a:prstGeom>
          <a:noFill/>
        </p:spPr>
        <p:txBody>
          <a:bodyPr wrap="square" rtlCol="0">
            <a:spAutoFit/>
          </a:bodyPr>
          <a:lstStyle/>
          <a:p>
            <a:r>
              <a:rPr lang="en-US" sz="1100" i="1" dirty="0"/>
              <a:t>inhibits</a:t>
            </a:r>
            <a:endParaRPr lang="en-US" sz="1400" i="1" dirty="0"/>
          </a:p>
        </p:txBody>
      </p:sp>
      <p:sp>
        <p:nvSpPr>
          <p:cNvPr id="60" name="TextBox 59">
            <a:extLst>
              <a:ext uri="{FF2B5EF4-FFF2-40B4-BE49-F238E27FC236}">
                <a16:creationId xmlns:a16="http://schemas.microsoft.com/office/drawing/2014/main" id="{93601DB4-C4C4-4755-9843-CF1F3F2F8042}"/>
              </a:ext>
            </a:extLst>
          </p:cNvPr>
          <p:cNvSpPr txBox="1"/>
          <p:nvPr/>
        </p:nvSpPr>
        <p:spPr>
          <a:xfrm>
            <a:off x="4254610" y="4130607"/>
            <a:ext cx="1243099" cy="276999"/>
          </a:xfrm>
          <a:prstGeom prst="rect">
            <a:avLst/>
          </a:prstGeom>
          <a:noFill/>
        </p:spPr>
        <p:txBody>
          <a:bodyPr wrap="square" rtlCol="0">
            <a:spAutoFit/>
          </a:bodyPr>
          <a:lstStyle/>
          <a:p>
            <a:r>
              <a:rPr lang="en-US" sz="1200" i="1" dirty="0"/>
              <a:t>f(…)</a:t>
            </a:r>
          </a:p>
        </p:txBody>
      </p:sp>
      <p:sp>
        <p:nvSpPr>
          <p:cNvPr id="61" name="TextBox 60">
            <a:extLst>
              <a:ext uri="{FF2B5EF4-FFF2-40B4-BE49-F238E27FC236}">
                <a16:creationId xmlns:a16="http://schemas.microsoft.com/office/drawing/2014/main" id="{5D6F7D02-E4D1-4796-9548-94AFD731A368}"/>
              </a:ext>
            </a:extLst>
          </p:cNvPr>
          <p:cNvSpPr txBox="1"/>
          <p:nvPr/>
        </p:nvSpPr>
        <p:spPr>
          <a:xfrm rot="20655315">
            <a:off x="6744367" y="3736351"/>
            <a:ext cx="1243099" cy="276999"/>
          </a:xfrm>
          <a:prstGeom prst="rect">
            <a:avLst/>
          </a:prstGeom>
          <a:noFill/>
        </p:spPr>
        <p:txBody>
          <a:bodyPr wrap="square" rtlCol="0">
            <a:spAutoFit/>
          </a:bodyPr>
          <a:lstStyle/>
          <a:p>
            <a:r>
              <a:rPr lang="en-US" sz="1200" i="1" dirty="0"/>
              <a:t>f(…)</a:t>
            </a:r>
          </a:p>
        </p:txBody>
      </p:sp>
      <p:sp>
        <p:nvSpPr>
          <p:cNvPr id="62" name="TextBox 61">
            <a:extLst>
              <a:ext uri="{FF2B5EF4-FFF2-40B4-BE49-F238E27FC236}">
                <a16:creationId xmlns:a16="http://schemas.microsoft.com/office/drawing/2014/main" id="{11949590-069D-4200-9634-DAA9729F04C8}"/>
              </a:ext>
            </a:extLst>
          </p:cNvPr>
          <p:cNvSpPr txBox="1"/>
          <p:nvPr/>
        </p:nvSpPr>
        <p:spPr>
          <a:xfrm rot="937364">
            <a:off x="6687947" y="4474643"/>
            <a:ext cx="1243099" cy="276999"/>
          </a:xfrm>
          <a:prstGeom prst="rect">
            <a:avLst/>
          </a:prstGeom>
          <a:noFill/>
        </p:spPr>
        <p:txBody>
          <a:bodyPr wrap="square" rtlCol="0">
            <a:spAutoFit/>
          </a:bodyPr>
          <a:lstStyle/>
          <a:p>
            <a:r>
              <a:rPr lang="en-US" sz="1200" i="1" dirty="0"/>
              <a:t>f(…)</a:t>
            </a:r>
          </a:p>
        </p:txBody>
      </p:sp>
      <p:sp>
        <p:nvSpPr>
          <p:cNvPr id="63" name="TextBox 62">
            <a:extLst>
              <a:ext uri="{FF2B5EF4-FFF2-40B4-BE49-F238E27FC236}">
                <a16:creationId xmlns:a16="http://schemas.microsoft.com/office/drawing/2014/main" id="{68D16177-2556-44F7-AD36-7428416E35AB}"/>
              </a:ext>
            </a:extLst>
          </p:cNvPr>
          <p:cNvSpPr txBox="1"/>
          <p:nvPr/>
        </p:nvSpPr>
        <p:spPr>
          <a:xfrm>
            <a:off x="8102569" y="3508316"/>
            <a:ext cx="1243099" cy="276999"/>
          </a:xfrm>
          <a:prstGeom prst="rect">
            <a:avLst/>
          </a:prstGeom>
          <a:noFill/>
        </p:spPr>
        <p:txBody>
          <a:bodyPr wrap="square" rtlCol="0">
            <a:spAutoFit/>
          </a:bodyPr>
          <a:lstStyle/>
          <a:p>
            <a:r>
              <a:rPr lang="en-US" sz="1200" b="1" dirty="0"/>
              <a:t>Stress</a:t>
            </a:r>
          </a:p>
        </p:txBody>
      </p:sp>
      <p:sp>
        <p:nvSpPr>
          <p:cNvPr id="64" name="TextBox 63">
            <a:extLst>
              <a:ext uri="{FF2B5EF4-FFF2-40B4-BE49-F238E27FC236}">
                <a16:creationId xmlns:a16="http://schemas.microsoft.com/office/drawing/2014/main" id="{E126D6C2-C003-4F8D-A8E4-372B056DB8E0}"/>
              </a:ext>
            </a:extLst>
          </p:cNvPr>
          <p:cNvSpPr txBox="1"/>
          <p:nvPr/>
        </p:nvSpPr>
        <p:spPr>
          <a:xfrm>
            <a:off x="8120942" y="4436684"/>
            <a:ext cx="1243099" cy="276999"/>
          </a:xfrm>
          <a:prstGeom prst="rect">
            <a:avLst/>
          </a:prstGeom>
          <a:noFill/>
        </p:spPr>
        <p:txBody>
          <a:bodyPr wrap="square" rtlCol="0">
            <a:spAutoFit/>
          </a:bodyPr>
          <a:lstStyle/>
          <a:p>
            <a:r>
              <a:rPr lang="en-US" sz="1200" b="1" dirty="0"/>
              <a:t>Age</a:t>
            </a:r>
          </a:p>
        </p:txBody>
      </p:sp>
      <p:sp>
        <p:nvSpPr>
          <p:cNvPr id="35" name="Rectangle 34">
            <a:extLst>
              <a:ext uri="{FF2B5EF4-FFF2-40B4-BE49-F238E27FC236}">
                <a16:creationId xmlns:a16="http://schemas.microsoft.com/office/drawing/2014/main" id="{6C7726BA-8BB6-CD48-BCD8-8970713DA7F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22CA7596-EA55-374B-9C35-FF9C0C7BF7BE}"/>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38" name="Title 1">
            <a:extLst>
              <a:ext uri="{FF2B5EF4-FFF2-40B4-BE49-F238E27FC236}">
                <a16:creationId xmlns:a16="http://schemas.microsoft.com/office/drawing/2014/main" id="{F8203BF8-69B8-B74A-94FD-173584094336}"/>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32" name="Title 1">
            <a:extLst>
              <a:ext uri="{FF2B5EF4-FFF2-40B4-BE49-F238E27FC236}">
                <a16:creationId xmlns:a16="http://schemas.microsoft.com/office/drawing/2014/main" id="{18FB0DCB-E355-A44F-AF2B-02112463D506}"/>
              </a:ext>
            </a:extLst>
          </p:cNvPr>
          <p:cNvSpPr txBox="1">
            <a:spLocks/>
          </p:cNvSpPr>
          <p:nvPr/>
        </p:nvSpPr>
        <p:spPr>
          <a:xfrm>
            <a:off x="859536" y="541310"/>
            <a:ext cx="11463981" cy="6191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2400" dirty="0">
                <a:solidFill>
                  <a:schemeClr val="tx1"/>
                </a:solidFill>
                <a:latin typeface="+mj-lt"/>
              </a:rPr>
              <a:t>BRAINWORKS converts papers into a dynamic knowledge graph</a:t>
            </a:r>
          </a:p>
        </p:txBody>
      </p:sp>
      <p:sp>
        <p:nvSpPr>
          <p:cNvPr id="33" name="Title 1">
            <a:extLst>
              <a:ext uri="{FF2B5EF4-FFF2-40B4-BE49-F238E27FC236}">
                <a16:creationId xmlns:a16="http://schemas.microsoft.com/office/drawing/2014/main" id="{F367CF41-2E57-E24C-B49E-A19E34DDC623}"/>
              </a:ext>
            </a:extLst>
          </p:cNvPr>
          <p:cNvSpPr txBox="1">
            <a:spLocks/>
          </p:cNvSpPr>
          <p:nvPr/>
        </p:nvSpPr>
        <p:spPr>
          <a:xfrm>
            <a:off x="891592" y="937155"/>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Users control node/edge definitions and the temporal and semantic resolution of the graph</a:t>
            </a:r>
          </a:p>
        </p:txBody>
      </p:sp>
    </p:spTree>
    <p:extLst>
      <p:ext uri="{BB962C8B-B14F-4D97-AF65-F5344CB8AC3E}">
        <p14:creationId xmlns:p14="http://schemas.microsoft.com/office/powerpoint/2010/main" val="38232419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343;p31">
            <a:extLst>
              <a:ext uri="{FF2B5EF4-FFF2-40B4-BE49-F238E27FC236}">
                <a16:creationId xmlns:a16="http://schemas.microsoft.com/office/drawing/2014/main" id="{BABB6B57-BE02-78CD-C863-B29935C46E60}"/>
              </a:ext>
            </a:extLst>
          </p:cNvPr>
          <p:cNvSpPr/>
          <p:nvPr/>
        </p:nvSpPr>
        <p:spPr>
          <a:xfrm>
            <a:off x="7599608" y="1649570"/>
            <a:ext cx="2526852" cy="4290549"/>
          </a:xfrm>
          <a:prstGeom prst="rect">
            <a:avLst/>
          </a:prstGeom>
          <a:solidFill>
            <a:srgbClr val="FFFFFF">
              <a:alpha val="0"/>
            </a:srgbClr>
          </a:solidFill>
          <a:ln w="9525" cap="flat" cmpd="sng">
            <a:solidFill>
              <a:srgbClr val="A1AAB1"/>
            </a:solidFill>
            <a:prstDash val="dash"/>
            <a:round/>
            <a:headEnd type="none" w="sm" len="sm"/>
            <a:tailEnd type="none" w="sm" len="sm"/>
          </a:ln>
        </p:spPr>
        <p:txBody>
          <a:bodyPr spcFirstLastPara="1" wrap="square" lIns="121868" tIns="121868" rIns="121868" bIns="121868" anchor="ctr" anchorCtr="0">
            <a:noAutofit/>
          </a:bodyPr>
          <a:lstStyle/>
          <a:p>
            <a:endParaRPr sz="1866"/>
          </a:p>
        </p:txBody>
      </p:sp>
      <p:sp>
        <p:nvSpPr>
          <p:cNvPr id="6" name="Google Shape;343;p31">
            <a:extLst>
              <a:ext uri="{FF2B5EF4-FFF2-40B4-BE49-F238E27FC236}">
                <a16:creationId xmlns:a16="http://schemas.microsoft.com/office/drawing/2014/main" id="{1319045B-430C-624B-3C87-5AC5801BE3C2}"/>
              </a:ext>
            </a:extLst>
          </p:cNvPr>
          <p:cNvSpPr/>
          <p:nvPr/>
        </p:nvSpPr>
        <p:spPr>
          <a:xfrm>
            <a:off x="5367814" y="1666541"/>
            <a:ext cx="2174736" cy="4290549"/>
          </a:xfrm>
          <a:prstGeom prst="rect">
            <a:avLst/>
          </a:prstGeom>
          <a:solidFill>
            <a:srgbClr val="FFFFFF">
              <a:alpha val="0"/>
            </a:srgbClr>
          </a:solidFill>
          <a:ln w="9525" cap="flat" cmpd="sng">
            <a:solidFill>
              <a:srgbClr val="A1AAB1"/>
            </a:solidFill>
            <a:prstDash val="dash"/>
            <a:round/>
            <a:headEnd type="none" w="sm" len="sm"/>
            <a:tailEnd type="none" w="sm" len="sm"/>
          </a:ln>
        </p:spPr>
        <p:txBody>
          <a:bodyPr spcFirstLastPara="1" wrap="square" lIns="121868" tIns="121868" rIns="121868" bIns="121868" anchor="ctr" anchorCtr="0">
            <a:noAutofit/>
          </a:bodyPr>
          <a:lstStyle/>
          <a:p>
            <a:endParaRPr sz="1866"/>
          </a:p>
        </p:txBody>
      </p:sp>
      <p:sp>
        <p:nvSpPr>
          <p:cNvPr id="7" name="Google Shape;343;p31">
            <a:extLst>
              <a:ext uri="{FF2B5EF4-FFF2-40B4-BE49-F238E27FC236}">
                <a16:creationId xmlns:a16="http://schemas.microsoft.com/office/drawing/2014/main" id="{782751A4-CFFB-4924-2446-D95060D47B07}"/>
              </a:ext>
            </a:extLst>
          </p:cNvPr>
          <p:cNvSpPr/>
          <p:nvPr/>
        </p:nvSpPr>
        <p:spPr>
          <a:xfrm>
            <a:off x="1995354" y="1666964"/>
            <a:ext cx="3272264" cy="4290549"/>
          </a:xfrm>
          <a:prstGeom prst="rect">
            <a:avLst/>
          </a:prstGeom>
          <a:solidFill>
            <a:srgbClr val="FFFFFF">
              <a:alpha val="0"/>
            </a:srgbClr>
          </a:solidFill>
          <a:ln w="9525" cap="flat" cmpd="sng">
            <a:solidFill>
              <a:srgbClr val="A1AAB1"/>
            </a:solidFill>
            <a:prstDash val="dash"/>
            <a:round/>
            <a:headEnd type="none" w="sm" len="sm"/>
            <a:tailEnd type="none" w="sm" len="sm"/>
          </a:ln>
        </p:spPr>
        <p:txBody>
          <a:bodyPr spcFirstLastPara="1" wrap="square" lIns="121868" tIns="121868" rIns="121868" bIns="121868" anchor="ctr" anchorCtr="0">
            <a:noAutofit/>
          </a:bodyPr>
          <a:lstStyle/>
          <a:p>
            <a:endParaRPr sz="1866"/>
          </a:p>
        </p:txBody>
      </p:sp>
      <p:cxnSp>
        <p:nvCxnSpPr>
          <p:cNvPr id="8" name="Google Shape;242;p30">
            <a:extLst>
              <a:ext uri="{FF2B5EF4-FFF2-40B4-BE49-F238E27FC236}">
                <a16:creationId xmlns:a16="http://schemas.microsoft.com/office/drawing/2014/main" id="{05431F2B-9BCB-A5AA-8CE5-EF729503BC46}"/>
              </a:ext>
            </a:extLst>
          </p:cNvPr>
          <p:cNvCxnSpPr/>
          <p:nvPr/>
        </p:nvCxnSpPr>
        <p:spPr>
          <a:xfrm>
            <a:off x="7077327" y="2656680"/>
            <a:ext cx="0" cy="0"/>
          </a:xfrm>
          <a:prstGeom prst="straightConnector1">
            <a:avLst/>
          </a:prstGeom>
          <a:noFill/>
          <a:ln w="9525" cap="flat" cmpd="sng">
            <a:solidFill>
              <a:schemeClr val="dk2"/>
            </a:solidFill>
            <a:prstDash val="solid"/>
            <a:round/>
            <a:headEnd type="none" w="med" len="med"/>
            <a:tailEnd type="none" w="med" len="med"/>
          </a:ln>
        </p:spPr>
      </p:cxnSp>
      <p:cxnSp>
        <p:nvCxnSpPr>
          <p:cNvPr id="9" name="Google Shape;243;p30">
            <a:extLst>
              <a:ext uri="{FF2B5EF4-FFF2-40B4-BE49-F238E27FC236}">
                <a16:creationId xmlns:a16="http://schemas.microsoft.com/office/drawing/2014/main" id="{7C729051-7351-E907-03EF-4757DCC0D5E1}"/>
              </a:ext>
            </a:extLst>
          </p:cNvPr>
          <p:cNvCxnSpPr/>
          <p:nvPr/>
        </p:nvCxnSpPr>
        <p:spPr>
          <a:xfrm>
            <a:off x="5395399" y="2636443"/>
            <a:ext cx="0" cy="0"/>
          </a:xfrm>
          <a:prstGeom prst="straightConnector1">
            <a:avLst/>
          </a:prstGeom>
          <a:noFill/>
          <a:ln w="9525" cap="flat" cmpd="sng">
            <a:solidFill>
              <a:schemeClr val="dk2"/>
            </a:solidFill>
            <a:prstDash val="solid"/>
            <a:round/>
            <a:headEnd type="none" w="med" len="med"/>
            <a:tailEnd type="none" w="med" len="med"/>
          </a:ln>
        </p:spPr>
      </p:cxnSp>
      <p:cxnSp>
        <p:nvCxnSpPr>
          <p:cNvPr id="23" name="Straight Arrow Connector 22">
            <a:extLst>
              <a:ext uri="{FF2B5EF4-FFF2-40B4-BE49-F238E27FC236}">
                <a16:creationId xmlns:a16="http://schemas.microsoft.com/office/drawing/2014/main" id="{59F6AA9C-6CA7-2A5A-610B-2585996F9EEE}"/>
              </a:ext>
            </a:extLst>
          </p:cNvPr>
          <p:cNvCxnSpPr>
            <a:cxnSpLocks/>
            <a:stCxn id="29" idx="3"/>
            <a:endCxn id="51" idx="1"/>
          </p:cNvCxnSpPr>
          <p:nvPr/>
        </p:nvCxnSpPr>
        <p:spPr bwMode="gray">
          <a:xfrm>
            <a:off x="5011225" y="3323844"/>
            <a:ext cx="579354" cy="7897"/>
          </a:xfrm>
          <a:prstGeom prst="straightConnector1">
            <a:avLst/>
          </a:prstGeom>
          <a:noFill/>
          <a:ln w="38100" cap="rnd">
            <a:solidFill>
              <a:schemeClr val="bg1">
                <a:lumMod val="75000"/>
              </a:schemeClr>
            </a:solidFill>
            <a:prstDash val="solid"/>
            <a:round/>
            <a:headEnd/>
            <a:tailEnd type="triangle"/>
          </a:ln>
          <a:effectLst/>
        </p:spPr>
      </p:cxnSp>
      <p:sp>
        <p:nvSpPr>
          <p:cNvPr id="25" name="Google Shape;344;p31">
            <a:extLst>
              <a:ext uri="{FF2B5EF4-FFF2-40B4-BE49-F238E27FC236}">
                <a16:creationId xmlns:a16="http://schemas.microsoft.com/office/drawing/2014/main" id="{6D22200E-7081-F57A-0DF5-8C08E984E2EC}"/>
              </a:ext>
            </a:extLst>
          </p:cNvPr>
          <p:cNvSpPr txBox="1"/>
          <p:nvPr/>
        </p:nvSpPr>
        <p:spPr>
          <a:xfrm>
            <a:off x="2076192" y="1749132"/>
            <a:ext cx="3033673" cy="692419"/>
          </a:xfrm>
          <a:prstGeom prst="rect">
            <a:avLst/>
          </a:prstGeom>
          <a:noFill/>
          <a:ln>
            <a:noFill/>
          </a:ln>
        </p:spPr>
        <p:txBody>
          <a:bodyPr spcFirstLastPara="1" wrap="square" lIns="91401" tIns="91401" rIns="91401" bIns="91401"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1100" b="1" dirty="0"/>
              <a:t>1. Inputs </a:t>
            </a:r>
            <a:r>
              <a:rPr lang="en" sz="1100" dirty="0"/>
              <a:t>are paper and author characteristics that are measured at or before the time of the publication </a:t>
            </a:r>
            <a:endParaRPr lang="en-US" sz="1100" dirty="0"/>
          </a:p>
        </p:txBody>
      </p:sp>
      <p:sp>
        <p:nvSpPr>
          <p:cNvPr id="26" name="Google Shape;344;p31">
            <a:extLst>
              <a:ext uri="{FF2B5EF4-FFF2-40B4-BE49-F238E27FC236}">
                <a16:creationId xmlns:a16="http://schemas.microsoft.com/office/drawing/2014/main" id="{A5C3EFF2-2F5B-0B10-F9B6-55BF66FE5437}"/>
              </a:ext>
            </a:extLst>
          </p:cNvPr>
          <p:cNvSpPr txBox="1"/>
          <p:nvPr/>
        </p:nvSpPr>
        <p:spPr>
          <a:xfrm>
            <a:off x="5529632" y="1720041"/>
            <a:ext cx="1628927" cy="861696"/>
          </a:xfrm>
          <a:prstGeom prst="rect">
            <a:avLst/>
          </a:prstGeom>
          <a:noFill/>
          <a:ln>
            <a:noFill/>
          </a:ln>
        </p:spPr>
        <p:txBody>
          <a:bodyPr spcFirstLastPara="1" wrap="square" lIns="91401" tIns="91401" rIns="91401" bIns="91401"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 sz="1100" b="1" dirty="0"/>
              <a:t>2. Model </a:t>
            </a:r>
            <a:r>
              <a:rPr lang="en" sz="1100" dirty="0"/>
              <a:t>uses inputs to predict a impact adjusted measure of novelty</a:t>
            </a:r>
            <a:endParaRPr lang="en" sz="1100" i="1" dirty="0">
              <a:solidFill>
                <a:schemeClr val="accent6"/>
              </a:solidFill>
            </a:endParaRPr>
          </a:p>
        </p:txBody>
      </p:sp>
      <p:sp>
        <p:nvSpPr>
          <p:cNvPr id="27" name="Google Shape;344;p31">
            <a:extLst>
              <a:ext uri="{FF2B5EF4-FFF2-40B4-BE49-F238E27FC236}">
                <a16:creationId xmlns:a16="http://schemas.microsoft.com/office/drawing/2014/main" id="{987578CD-C9DD-E6A4-78DD-03721C63DDEA}"/>
              </a:ext>
            </a:extLst>
          </p:cNvPr>
          <p:cNvSpPr txBox="1"/>
          <p:nvPr/>
        </p:nvSpPr>
        <p:spPr>
          <a:xfrm>
            <a:off x="7658937" y="1740949"/>
            <a:ext cx="2449032" cy="692419"/>
          </a:xfrm>
          <a:prstGeom prst="rect">
            <a:avLst/>
          </a:prstGeom>
          <a:noFill/>
          <a:ln>
            <a:noFill/>
          </a:ln>
        </p:spPr>
        <p:txBody>
          <a:bodyPr spcFirstLastPara="1" wrap="square" lIns="91401" tIns="91401" rIns="91401" bIns="91401"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 sz="1100" b="1" dirty="0"/>
              <a:t>3. Target </a:t>
            </a:r>
            <a:r>
              <a:rPr lang="en" sz="1100" dirty="0"/>
              <a:t>is continuous value at the measuring combination of novelty and impact.</a:t>
            </a:r>
          </a:p>
        </p:txBody>
      </p:sp>
      <p:sp>
        <p:nvSpPr>
          <p:cNvPr id="29" name="Google Shape;330;p31">
            <a:extLst>
              <a:ext uri="{FF2B5EF4-FFF2-40B4-BE49-F238E27FC236}">
                <a16:creationId xmlns:a16="http://schemas.microsoft.com/office/drawing/2014/main" id="{0B616DD1-BD40-D04F-7386-B3D1D2825635}"/>
              </a:ext>
            </a:extLst>
          </p:cNvPr>
          <p:cNvSpPr txBox="1"/>
          <p:nvPr/>
        </p:nvSpPr>
        <p:spPr>
          <a:xfrm>
            <a:off x="2180600" y="2585219"/>
            <a:ext cx="2830625" cy="1477249"/>
          </a:xfrm>
          <a:prstGeom prst="rect">
            <a:avLst/>
          </a:prstGeom>
          <a:noFill/>
          <a:ln>
            <a:solidFill>
              <a:schemeClr val="tx1"/>
            </a:solidFill>
            <a:prstDash val="solid"/>
          </a:ln>
        </p:spPr>
        <p:txBody>
          <a:bodyPr spcFirstLastPara="1" wrap="square" lIns="91401" tIns="91401" rIns="91401" bIns="91401"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 sz="1050" b="1" dirty="0"/>
              <a:t>Model</a:t>
            </a:r>
            <a:r>
              <a:rPr lang="en" sz="1050" b="1" dirty="0">
                <a:solidFill>
                  <a:schemeClr val="tx1"/>
                </a:solidFill>
              </a:rPr>
              <a:t> Inputs</a:t>
            </a:r>
            <a:r>
              <a:rPr lang="en" sz="1050" dirty="0">
                <a:solidFill>
                  <a:schemeClr val="tx1"/>
                </a:solidFill>
              </a:rPr>
              <a:t>:   </a:t>
            </a:r>
          </a:p>
          <a:p>
            <a:pPr marL="171450" indent="-171450">
              <a:buFont typeface="Arial" panose="020B0604020202020204" pitchFamily="34" charset="0"/>
              <a:buChar char="•"/>
            </a:pPr>
            <a:r>
              <a:rPr lang="en-US" sz="1050" dirty="0">
                <a:solidFill>
                  <a:schemeClr val="tx1"/>
                </a:solidFill>
              </a:rPr>
              <a:t>Document embedding</a:t>
            </a:r>
          </a:p>
          <a:p>
            <a:pPr marL="171450" indent="-171450">
              <a:buFont typeface="Arial" panose="020B0604020202020204" pitchFamily="34" charset="0"/>
              <a:buChar char="•"/>
            </a:pPr>
            <a:r>
              <a:rPr lang="en-US" sz="1050" dirty="0">
                <a:solidFill>
                  <a:schemeClr val="tx1"/>
                </a:solidFill>
              </a:rPr>
              <a:t>Topics</a:t>
            </a:r>
          </a:p>
          <a:p>
            <a:pPr marL="171450" indent="-171450">
              <a:buFont typeface="Arial" panose="020B0604020202020204" pitchFamily="34" charset="0"/>
              <a:buChar char="•"/>
            </a:pPr>
            <a:r>
              <a:rPr lang="en-US" sz="1050" dirty="0">
                <a:solidFill>
                  <a:schemeClr val="tx1"/>
                </a:solidFill>
              </a:rPr>
              <a:t>Authors</a:t>
            </a:r>
          </a:p>
          <a:p>
            <a:pPr marL="171450" indent="-171450">
              <a:buFont typeface="Arial" panose="020B0604020202020204" pitchFamily="34" charset="0"/>
              <a:buChar char="•"/>
            </a:pPr>
            <a:r>
              <a:rPr lang="en-US" sz="1050" dirty="0">
                <a:solidFill>
                  <a:schemeClr val="tx1"/>
                </a:solidFill>
              </a:rPr>
              <a:t>Journal</a:t>
            </a:r>
          </a:p>
          <a:p>
            <a:pPr marL="171450" indent="-171450">
              <a:buFont typeface="Arial" panose="020B0604020202020204" pitchFamily="34" charset="0"/>
              <a:buChar char="•"/>
            </a:pPr>
            <a:r>
              <a:rPr lang="en-US" sz="1050" dirty="0">
                <a:solidFill>
                  <a:schemeClr val="tx1"/>
                </a:solidFill>
              </a:rPr>
              <a:t>Funding Information</a:t>
            </a:r>
          </a:p>
          <a:p>
            <a:pPr marL="171450" indent="-171450">
              <a:buFont typeface="Arial" panose="020B0604020202020204" pitchFamily="34" charset="0"/>
              <a:buChar char="•"/>
            </a:pPr>
            <a:r>
              <a:rPr lang="en-US" sz="1050" dirty="0">
                <a:solidFill>
                  <a:schemeClr val="tx1"/>
                </a:solidFill>
              </a:rPr>
              <a:t>Meta-data</a:t>
            </a:r>
          </a:p>
          <a:p>
            <a:endParaRPr lang="en" sz="1050" dirty="0">
              <a:solidFill>
                <a:schemeClr val="accent6"/>
              </a:solidFill>
            </a:endParaRPr>
          </a:p>
        </p:txBody>
      </p:sp>
      <p:sp>
        <p:nvSpPr>
          <p:cNvPr id="30" name="Google Shape;290;p31">
            <a:extLst>
              <a:ext uri="{FF2B5EF4-FFF2-40B4-BE49-F238E27FC236}">
                <a16:creationId xmlns:a16="http://schemas.microsoft.com/office/drawing/2014/main" id="{939F3774-83D2-5D56-C5B5-BB7E458AEB65}"/>
              </a:ext>
            </a:extLst>
          </p:cNvPr>
          <p:cNvSpPr/>
          <p:nvPr/>
        </p:nvSpPr>
        <p:spPr>
          <a:xfrm>
            <a:off x="6390733" y="4737811"/>
            <a:ext cx="1298462" cy="772999"/>
          </a:xfrm>
          <a:prstGeom prst="rect">
            <a:avLst/>
          </a:prstGeom>
          <a:solidFill>
            <a:schemeClr val="accent1"/>
          </a:solidFill>
          <a:ln w="19050" cap="flat" cmpd="sng">
            <a:noFill/>
            <a:prstDash val="solid"/>
            <a:round/>
            <a:headEnd type="none" w="sm" len="sm"/>
            <a:tailEnd type="none" w="sm" len="sm"/>
          </a:ln>
        </p:spPr>
        <p:txBody>
          <a:bodyPr spcFirstLastPara="1" wrap="square" lIns="121868" tIns="121868" rIns="121868" bIns="121868" anchor="ctr" anchorCtr="0">
            <a:noAutofit/>
          </a:bodyPr>
          <a:lstStyle/>
          <a:p>
            <a:endParaRPr sz="1866"/>
          </a:p>
        </p:txBody>
      </p:sp>
      <p:sp>
        <p:nvSpPr>
          <p:cNvPr id="31" name="Google Shape;291;p31">
            <a:extLst>
              <a:ext uri="{FF2B5EF4-FFF2-40B4-BE49-F238E27FC236}">
                <a16:creationId xmlns:a16="http://schemas.microsoft.com/office/drawing/2014/main" id="{46603649-A7A8-7781-FF15-958E437412CB}"/>
              </a:ext>
            </a:extLst>
          </p:cNvPr>
          <p:cNvSpPr/>
          <p:nvPr/>
        </p:nvSpPr>
        <p:spPr>
          <a:xfrm>
            <a:off x="7659971" y="4737811"/>
            <a:ext cx="2395173" cy="772999"/>
          </a:xfrm>
          <a:prstGeom prst="rect">
            <a:avLst/>
          </a:prstGeom>
          <a:solidFill>
            <a:schemeClr val="accent1">
              <a:lumMod val="20000"/>
              <a:lumOff val="80000"/>
            </a:schemeClr>
          </a:solidFill>
          <a:ln w="19050" cap="flat" cmpd="sng">
            <a:noFill/>
            <a:prstDash val="solid"/>
            <a:round/>
            <a:headEnd type="none" w="sm" len="sm"/>
            <a:tailEnd type="none" w="sm" len="sm"/>
          </a:ln>
        </p:spPr>
        <p:txBody>
          <a:bodyPr spcFirstLastPara="1" wrap="square" lIns="121868" tIns="121868" rIns="121868" bIns="121868" anchor="ctr" anchorCtr="0">
            <a:noAutofit/>
          </a:bodyPr>
          <a:lstStyle/>
          <a:p>
            <a:endParaRPr sz="1866"/>
          </a:p>
        </p:txBody>
      </p:sp>
      <p:cxnSp>
        <p:nvCxnSpPr>
          <p:cNvPr id="32" name="Google Shape;293;p31">
            <a:extLst>
              <a:ext uri="{FF2B5EF4-FFF2-40B4-BE49-F238E27FC236}">
                <a16:creationId xmlns:a16="http://schemas.microsoft.com/office/drawing/2014/main" id="{E57A913F-349D-E95E-1174-314C6B0A26C7}"/>
              </a:ext>
            </a:extLst>
          </p:cNvPr>
          <p:cNvCxnSpPr>
            <a:cxnSpLocks/>
          </p:cNvCxnSpPr>
          <p:nvPr/>
        </p:nvCxnSpPr>
        <p:spPr>
          <a:xfrm>
            <a:off x="7667611" y="5510809"/>
            <a:ext cx="0" cy="259174"/>
          </a:xfrm>
          <a:prstGeom prst="straightConnector1">
            <a:avLst/>
          </a:prstGeom>
          <a:noFill/>
          <a:ln w="19050" cap="flat" cmpd="sng">
            <a:solidFill>
              <a:srgbClr val="999999"/>
            </a:solidFill>
            <a:prstDash val="solid"/>
            <a:round/>
            <a:headEnd type="none" w="med" len="med"/>
            <a:tailEnd type="none" w="med" len="med"/>
          </a:ln>
        </p:spPr>
      </p:cxnSp>
      <p:sp>
        <p:nvSpPr>
          <p:cNvPr id="33" name="Google Shape;294;p31">
            <a:extLst>
              <a:ext uri="{FF2B5EF4-FFF2-40B4-BE49-F238E27FC236}">
                <a16:creationId xmlns:a16="http://schemas.microsoft.com/office/drawing/2014/main" id="{89701450-EDCC-03E4-3C96-E3F53720488E}"/>
              </a:ext>
            </a:extLst>
          </p:cNvPr>
          <p:cNvSpPr txBox="1"/>
          <p:nvPr/>
        </p:nvSpPr>
        <p:spPr>
          <a:xfrm>
            <a:off x="5244843" y="5661394"/>
            <a:ext cx="2348588" cy="415350"/>
          </a:xfrm>
          <a:prstGeom prst="rect">
            <a:avLst/>
          </a:prstGeom>
          <a:noFill/>
          <a:ln>
            <a:noFill/>
          </a:ln>
        </p:spPr>
        <p:txBody>
          <a:bodyPr spcFirstLastPara="1" wrap="square" lIns="121868" tIns="121868" rIns="121868" bIns="121868" anchor="t" anchorCtr="0">
            <a:spAutoFit/>
          </a:bodyPr>
          <a:lstStyle/>
          <a:p>
            <a:pPr algn="ctr"/>
            <a:r>
              <a:rPr lang="en" sz="1100" dirty="0">
                <a:solidFill>
                  <a:schemeClr val="accent6"/>
                </a:solidFill>
              </a:rPr>
              <a:t>Publication Date</a:t>
            </a:r>
            <a:endParaRPr sz="1100" dirty="0">
              <a:solidFill>
                <a:schemeClr val="accent6"/>
              </a:solidFill>
            </a:endParaRPr>
          </a:p>
        </p:txBody>
      </p:sp>
      <p:cxnSp>
        <p:nvCxnSpPr>
          <p:cNvPr id="34" name="Google Shape;295;p31">
            <a:extLst>
              <a:ext uri="{FF2B5EF4-FFF2-40B4-BE49-F238E27FC236}">
                <a16:creationId xmlns:a16="http://schemas.microsoft.com/office/drawing/2014/main" id="{B700530A-9009-A37F-D0F9-FFF5A1B929E7}"/>
              </a:ext>
            </a:extLst>
          </p:cNvPr>
          <p:cNvCxnSpPr/>
          <p:nvPr/>
        </p:nvCxnSpPr>
        <p:spPr>
          <a:xfrm>
            <a:off x="2170242" y="5342925"/>
            <a:ext cx="0" cy="364705"/>
          </a:xfrm>
          <a:prstGeom prst="straightConnector1">
            <a:avLst/>
          </a:prstGeom>
          <a:noFill/>
          <a:ln w="19050" cap="flat" cmpd="sng">
            <a:solidFill>
              <a:srgbClr val="999999"/>
            </a:solidFill>
            <a:prstDash val="solid"/>
            <a:round/>
            <a:headEnd type="none" w="med" len="med"/>
            <a:tailEnd type="none" w="med" len="med"/>
          </a:ln>
        </p:spPr>
      </p:cxnSp>
      <p:sp>
        <p:nvSpPr>
          <p:cNvPr id="35" name="Google Shape;327;p31">
            <a:extLst>
              <a:ext uri="{FF2B5EF4-FFF2-40B4-BE49-F238E27FC236}">
                <a16:creationId xmlns:a16="http://schemas.microsoft.com/office/drawing/2014/main" id="{4C2FE3CA-5C0E-384F-2CF5-8D7119EB51A9}"/>
              </a:ext>
            </a:extLst>
          </p:cNvPr>
          <p:cNvSpPr txBox="1"/>
          <p:nvPr/>
        </p:nvSpPr>
        <p:spPr>
          <a:xfrm>
            <a:off x="1851626" y="5428762"/>
            <a:ext cx="1225281" cy="558877"/>
          </a:xfrm>
          <a:prstGeom prst="rect">
            <a:avLst/>
          </a:prstGeom>
          <a:noFill/>
          <a:ln>
            <a:noFill/>
          </a:ln>
        </p:spPr>
        <p:txBody>
          <a:bodyPr spcFirstLastPara="1" wrap="square" lIns="121868" tIns="121868" rIns="121868" bIns="121868" anchor="t" anchorCtr="0">
            <a:spAutoFit/>
          </a:bodyPr>
          <a:lstStyle/>
          <a:p>
            <a:pPr algn="ctr"/>
            <a:r>
              <a:rPr lang="en" sz="1050" dirty="0"/>
              <a:t>T - 5</a:t>
            </a:r>
            <a:endParaRPr sz="1050" dirty="0"/>
          </a:p>
          <a:p>
            <a:pPr algn="ctr"/>
            <a:r>
              <a:rPr lang="en" sz="933" dirty="0"/>
              <a:t>years</a:t>
            </a:r>
            <a:endParaRPr sz="933" dirty="0"/>
          </a:p>
        </p:txBody>
      </p:sp>
      <p:sp>
        <p:nvSpPr>
          <p:cNvPr id="36" name="Google Shape;328;p31">
            <a:extLst>
              <a:ext uri="{FF2B5EF4-FFF2-40B4-BE49-F238E27FC236}">
                <a16:creationId xmlns:a16="http://schemas.microsoft.com/office/drawing/2014/main" id="{A58D7DB2-3CBC-6EFF-8B79-671A2DDB2887}"/>
              </a:ext>
            </a:extLst>
          </p:cNvPr>
          <p:cNvSpPr txBox="1"/>
          <p:nvPr/>
        </p:nvSpPr>
        <p:spPr>
          <a:xfrm>
            <a:off x="9153556" y="5436833"/>
            <a:ext cx="1225281" cy="558877"/>
          </a:xfrm>
          <a:prstGeom prst="rect">
            <a:avLst/>
          </a:prstGeom>
          <a:noFill/>
          <a:ln>
            <a:noFill/>
          </a:ln>
        </p:spPr>
        <p:txBody>
          <a:bodyPr spcFirstLastPara="1" wrap="square" lIns="121868" tIns="121868" rIns="121868" bIns="121868" anchor="t" anchorCtr="0">
            <a:spAutoFit/>
          </a:bodyPr>
          <a:lstStyle/>
          <a:p>
            <a:pPr algn="ctr"/>
            <a:r>
              <a:rPr lang="en" sz="1050" dirty="0"/>
              <a:t>T + 5</a:t>
            </a:r>
            <a:endParaRPr sz="1050" dirty="0"/>
          </a:p>
          <a:p>
            <a:pPr algn="ctr"/>
            <a:r>
              <a:rPr lang="en" sz="933" dirty="0"/>
              <a:t>years</a:t>
            </a:r>
            <a:endParaRPr sz="933" dirty="0"/>
          </a:p>
        </p:txBody>
      </p:sp>
      <p:sp>
        <p:nvSpPr>
          <p:cNvPr id="37" name="Google Shape;333;p31">
            <a:extLst>
              <a:ext uri="{FF2B5EF4-FFF2-40B4-BE49-F238E27FC236}">
                <a16:creationId xmlns:a16="http://schemas.microsoft.com/office/drawing/2014/main" id="{0CD8DDD9-FC54-B951-7BED-46988088DC2D}"/>
              </a:ext>
            </a:extLst>
          </p:cNvPr>
          <p:cNvSpPr txBox="1"/>
          <p:nvPr/>
        </p:nvSpPr>
        <p:spPr>
          <a:xfrm>
            <a:off x="8523778" y="4918245"/>
            <a:ext cx="1623278" cy="410328"/>
          </a:xfrm>
          <a:prstGeom prst="rect">
            <a:avLst/>
          </a:prstGeom>
          <a:noFill/>
          <a:ln>
            <a:noFill/>
          </a:ln>
        </p:spPr>
        <p:txBody>
          <a:bodyPr spcFirstLastPara="1" wrap="square" lIns="121868" tIns="121868" rIns="121868" bIns="121868" anchor="t" anchorCtr="0">
            <a:spAutoFit/>
          </a:bodyPr>
          <a:lstStyle/>
          <a:p>
            <a:r>
              <a:rPr lang="en" sz="1067" dirty="0"/>
              <a:t>Post-Publication period</a:t>
            </a:r>
            <a:endParaRPr sz="1067" dirty="0"/>
          </a:p>
        </p:txBody>
      </p:sp>
      <p:sp>
        <p:nvSpPr>
          <p:cNvPr id="38" name="Google Shape;334;p31">
            <a:extLst>
              <a:ext uri="{FF2B5EF4-FFF2-40B4-BE49-F238E27FC236}">
                <a16:creationId xmlns:a16="http://schemas.microsoft.com/office/drawing/2014/main" id="{169803CD-50E2-FEBA-B8D1-CB83E448E93E}"/>
              </a:ext>
            </a:extLst>
          </p:cNvPr>
          <p:cNvSpPr txBox="1"/>
          <p:nvPr/>
        </p:nvSpPr>
        <p:spPr>
          <a:xfrm>
            <a:off x="6417868" y="4925288"/>
            <a:ext cx="1249745" cy="553893"/>
          </a:xfrm>
          <a:prstGeom prst="rect">
            <a:avLst/>
          </a:prstGeom>
          <a:noFill/>
          <a:ln>
            <a:noFill/>
          </a:ln>
        </p:spPr>
        <p:txBody>
          <a:bodyPr spcFirstLastPara="1" wrap="square" lIns="121868" tIns="121868" rIns="121868" bIns="121868" anchor="t" anchorCtr="0">
            <a:spAutoFit/>
          </a:bodyPr>
          <a:lstStyle/>
          <a:p>
            <a:pPr algn="ctr"/>
            <a:r>
              <a:rPr lang="en" sz="1000" dirty="0">
                <a:solidFill>
                  <a:schemeClr val="bg1"/>
                </a:solidFill>
              </a:rPr>
              <a:t>Publication</a:t>
            </a:r>
            <a:br>
              <a:rPr lang="en" sz="1000" dirty="0">
                <a:solidFill>
                  <a:schemeClr val="bg1"/>
                </a:solidFill>
              </a:rPr>
            </a:br>
            <a:r>
              <a:rPr lang="en" sz="1000" dirty="0">
                <a:solidFill>
                  <a:schemeClr val="bg1"/>
                </a:solidFill>
              </a:rPr>
              <a:t>period</a:t>
            </a:r>
            <a:endParaRPr sz="1000" dirty="0">
              <a:solidFill>
                <a:schemeClr val="bg1"/>
              </a:solidFill>
            </a:endParaRPr>
          </a:p>
        </p:txBody>
      </p:sp>
      <p:sp>
        <p:nvSpPr>
          <p:cNvPr id="39" name="Google Shape;297;p31">
            <a:extLst>
              <a:ext uri="{FF2B5EF4-FFF2-40B4-BE49-F238E27FC236}">
                <a16:creationId xmlns:a16="http://schemas.microsoft.com/office/drawing/2014/main" id="{D1AF8FDF-761D-705B-3F72-1DEADBD1ED69}"/>
              </a:ext>
            </a:extLst>
          </p:cNvPr>
          <p:cNvSpPr txBox="1"/>
          <p:nvPr/>
        </p:nvSpPr>
        <p:spPr>
          <a:xfrm>
            <a:off x="5699180" y="5546486"/>
            <a:ext cx="1379641" cy="407658"/>
          </a:xfrm>
          <a:prstGeom prst="rect">
            <a:avLst/>
          </a:prstGeom>
          <a:noFill/>
          <a:ln>
            <a:noFill/>
          </a:ln>
        </p:spPr>
        <p:txBody>
          <a:bodyPr spcFirstLastPara="1" wrap="square" lIns="121868" tIns="121868" rIns="121868" bIns="121868" anchor="t" anchorCtr="0">
            <a:spAutoFit/>
          </a:bodyPr>
          <a:lstStyle/>
          <a:p>
            <a:pPr algn="ctr"/>
            <a:r>
              <a:rPr lang="en" sz="1050" b="1" dirty="0">
                <a:solidFill>
                  <a:schemeClr val="accent6"/>
                </a:solidFill>
              </a:rPr>
              <a:t>T = 0</a:t>
            </a:r>
            <a:endParaRPr sz="1050" b="1" dirty="0">
              <a:solidFill>
                <a:schemeClr val="accent6"/>
              </a:solidFill>
            </a:endParaRPr>
          </a:p>
        </p:txBody>
      </p:sp>
      <p:sp>
        <p:nvSpPr>
          <p:cNvPr id="40" name="Google Shape;297;p31">
            <a:extLst>
              <a:ext uri="{FF2B5EF4-FFF2-40B4-BE49-F238E27FC236}">
                <a16:creationId xmlns:a16="http://schemas.microsoft.com/office/drawing/2014/main" id="{8D45D2BE-D4E5-215E-333A-33D8A9441CF7}"/>
              </a:ext>
            </a:extLst>
          </p:cNvPr>
          <p:cNvSpPr txBox="1"/>
          <p:nvPr/>
        </p:nvSpPr>
        <p:spPr>
          <a:xfrm>
            <a:off x="7542551" y="5398636"/>
            <a:ext cx="776423" cy="558877"/>
          </a:xfrm>
          <a:prstGeom prst="rect">
            <a:avLst/>
          </a:prstGeom>
          <a:noFill/>
          <a:ln>
            <a:noFill/>
          </a:ln>
        </p:spPr>
        <p:txBody>
          <a:bodyPr spcFirstLastPara="1" wrap="square" lIns="121868" tIns="121868" rIns="121868" bIns="121868" anchor="t" anchorCtr="0">
            <a:spAutoFit/>
          </a:bodyPr>
          <a:lstStyle/>
          <a:p>
            <a:pPr algn="ctr"/>
            <a:r>
              <a:rPr lang="en" sz="1050" dirty="0"/>
              <a:t>T + 1</a:t>
            </a:r>
            <a:endParaRPr lang="en-US" sz="1050" dirty="0"/>
          </a:p>
          <a:p>
            <a:pPr algn="ctr"/>
            <a:r>
              <a:rPr lang="en-US" sz="933" dirty="0"/>
              <a:t>year</a:t>
            </a:r>
          </a:p>
        </p:txBody>
      </p:sp>
      <p:cxnSp>
        <p:nvCxnSpPr>
          <p:cNvPr id="42" name="Google Shape;295;p31">
            <a:extLst>
              <a:ext uri="{FF2B5EF4-FFF2-40B4-BE49-F238E27FC236}">
                <a16:creationId xmlns:a16="http://schemas.microsoft.com/office/drawing/2014/main" id="{38EEBAC8-3565-05E4-686C-DC9D3062980F}"/>
              </a:ext>
            </a:extLst>
          </p:cNvPr>
          <p:cNvCxnSpPr/>
          <p:nvPr/>
        </p:nvCxnSpPr>
        <p:spPr>
          <a:xfrm>
            <a:off x="5136259" y="5342925"/>
            <a:ext cx="0" cy="364705"/>
          </a:xfrm>
          <a:prstGeom prst="straightConnector1">
            <a:avLst/>
          </a:prstGeom>
          <a:noFill/>
          <a:ln w="19050" cap="flat" cmpd="sng">
            <a:solidFill>
              <a:srgbClr val="999999"/>
            </a:solidFill>
            <a:prstDash val="solid"/>
            <a:round/>
            <a:headEnd type="none" w="med" len="med"/>
            <a:tailEnd type="none" w="med" len="med"/>
          </a:ln>
        </p:spPr>
      </p:cxnSp>
      <p:sp>
        <p:nvSpPr>
          <p:cNvPr id="43" name="Google Shape;327;p31">
            <a:extLst>
              <a:ext uri="{FF2B5EF4-FFF2-40B4-BE49-F238E27FC236}">
                <a16:creationId xmlns:a16="http://schemas.microsoft.com/office/drawing/2014/main" id="{276BA04C-1413-50E2-7977-3E7A784DFB5E}"/>
              </a:ext>
            </a:extLst>
          </p:cNvPr>
          <p:cNvSpPr txBox="1"/>
          <p:nvPr/>
        </p:nvSpPr>
        <p:spPr>
          <a:xfrm>
            <a:off x="4749776" y="5428762"/>
            <a:ext cx="1225281" cy="558877"/>
          </a:xfrm>
          <a:prstGeom prst="rect">
            <a:avLst/>
          </a:prstGeom>
          <a:noFill/>
          <a:ln>
            <a:noFill/>
          </a:ln>
        </p:spPr>
        <p:txBody>
          <a:bodyPr spcFirstLastPara="1" wrap="square" lIns="121868" tIns="121868" rIns="121868" bIns="121868" anchor="t" anchorCtr="0">
            <a:spAutoFit/>
          </a:bodyPr>
          <a:lstStyle/>
          <a:p>
            <a:pPr algn="ctr"/>
            <a:r>
              <a:rPr lang="en" sz="1050" dirty="0"/>
              <a:t>T – 1</a:t>
            </a:r>
            <a:endParaRPr sz="1050" dirty="0"/>
          </a:p>
          <a:p>
            <a:pPr algn="ctr"/>
            <a:r>
              <a:rPr lang="en" sz="933" dirty="0"/>
              <a:t>year</a:t>
            </a:r>
            <a:endParaRPr sz="933" dirty="0"/>
          </a:p>
        </p:txBody>
      </p:sp>
      <p:cxnSp>
        <p:nvCxnSpPr>
          <p:cNvPr id="44" name="Google Shape;311;p31">
            <a:extLst>
              <a:ext uri="{FF2B5EF4-FFF2-40B4-BE49-F238E27FC236}">
                <a16:creationId xmlns:a16="http://schemas.microsoft.com/office/drawing/2014/main" id="{B56F7710-98CF-149F-DAC5-BE9CD288D34A}"/>
              </a:ext>
            </a:extLst>
          </p:cNvPr>
          <p:cNvCxnSpPr>
            <a:cxnSpLocks/>
          </p:cNvCxnSpPr>
          <p:nvPr/>
        </p:nvCxnSpPr>
        <p:spPr>
          <a:xfrm flipV="1">
            <a:off x="2319793" y="4051176"/>
            <a:ext cx="0" cy="1078426"/>
          </a:xfrm>
          <a:prstGeom prst="straightConnector1">
            <a:avLst/>
          </a:prstGeom>
          <a:noFill/>
          <a:ln w="9525" cap="flat" cmpd="sng">
            <a:solidFill>
              <a:schemeClr val="dk1"/>
            </a:solidFill>
            <a:prstDash val="solid"/>
            <a:round/>
            <a:headEnd type="none" w="med" len="med"/>
            <a:tailEnd type="triangle" w="med" len="med"/>
          </a:ln>
        </p:spPr>
      </p:cxnSp>
      <p:sp>
        <p:nvSpPr>
          <p:cNvPr id="45" name="Google Shape;335;p31">
            <a:extLst>
              <a:ext uri="{FF2B5EF4-FFF2-40B4-BE49-F238E27FC236}">
                <a16:creationId xmlns:a16="http://schemas.microsoft.com/office/drawing/2014/main" id="{70E957EA-9753-107F-D5D2-266B02B8A6CE}"/>
              </a:ext>
            </a:extLst>
          </p:cNvPr>
          <p:cNvSpPr/>
          <p:nvPr/>
        </p:nvSpPr>
        <p:spPr>
          <a:xfrm>
            <a:off x="2154448" y="4737811"/>
            <a:ext cx="4242462" cy="772999"/>
          </a:xfrm>
          <a:prstGeom prst="rect">
            <a:avLst/>
          </a:prstGeom>
          <a:solidFill>
            <a:srgbClr val="F2F2F2"/>
          </a:solidFill>
          <a:ln w="19050" cap="flat" cmpd="sng">
            <a:noFill/>
            <a:prstDash val="solid"/>
            <a:round/>
            <a:headEnd type="none" w="sm" len="sm"/>
            <a:tailEnd type="none" w="sm" len="sm"/>
          </a:ln>
        </p:spPr>
        <p:txBody>
          <a:bodyPr spcFirstLastPara="1" wrap="square" lIns="121868" tIns="121868" rIns="121868" bIns="121868" anchor="ctr" anchorCtr="0">
            <a:noAutofit/>
          </a:bodyPr>
          <a:lstStyle/>
          <a:p>
            <a:endParaRPr sz="1866"/>
          </a:p>
        </p:txBody>
      </p:sp>
      <p:sp>
        <p:nvSpPr>
          <p:cNvPr id="46" name="Google Shape;337;p31">
            <a:extLst>
              <a:ext uri="{FF2B5EF4-FFF2-40B4-BE49-F238E27FC236}">
                <a16:creationId xmlns:a16="http://schemas.microsoft.com/office/drawing/2014/main" id="{BC8FEFFC-1634-AFEF-22AC-3D0EBEB56B35}"/>
              </a:ext>
            </a:extLst>
          </p:cNvPr>
          <p:cNvSpPr txBox="1"/>
          <p:nvPr/>
        </p:nvSpPr>
        <p:spPr>
          <a:xfrm>
            <a:off x="2435598" y="4935201"/>
            <a:ext cx="3508719" cy="410286"/>
          </a:xfrm>
          <a:prstGeom prst="rect">
            <a:avLst/>
          </a:prstGeom>
          <a:noFill/>
          <a:ln>
            <a:noFill/>
          </a:ln>
        </p:spPr>
        <p:txBody>
          <a:bodyPr spcFirstLastPara="1" wrap="square" lIns="121868" tIns="121868" rIns="121868" bIns="121868" anchor="t" anchorCtr="0">
            <a:spAutoFit/>
          </a:bodyPr>
          <a:lstStyle/>
          <a:p>
            <a:r>
              <a:rPr lang="en-US" sz="1067" dirty="0"/>
              <a:t>Pre-Publication Period</a:t>
            </a:r>
          </a:p>
        </p:txBody>
      </p:sp>
      <p:sp>
        <p:nvSpPr>
          <p:cNvPr id="47" name="Google Shape;290;p31">
            <a:extLst>
              <a:ext uri="{FF2B5EF4-FFF2-40B4-BE49-F238E27FC236}">
                <a16:creationId xmlns:a16="http://schemas.microsoft.com/office/drawing/2014/main" id="{E1925FDA-6A42-8510-104C-E7847A143504}"/>
              </a:ext>
            </a:extLst>
          </p:cNvPr>
          <p:cNvSpPr/>
          <p:nvPr/>
        </p:nvSpPr>
        <p:spPr>
          <a:xfrm>
            <a:off x="5119718" y="4737811"/>
            <a:ext cx="1264841" cy="772999"/>
          </a:xfrm>
          <a:prstGeom prst="rect">
            <a:avLst/>
          </a:prstGeom>
          <a:solidFill>
            <a:schemeClr val="accent5">
              <a:lumMod val="60000"/>
              <a:lumOff val="40000"/>
            </a:schemeClr>
          </a:solidFill>
          <a:ln w="19050" cap="flat" cmpd="sng">
            <a:noFill/>
            <a:prstDash val="solid"/>
            <a:round/>
            <a:headEnd type="none" w="sm" len="sm"/>
            <a:tailEnd type="none" w="sm" len="sm"/>
          </a:ln>
        </p:spPr>
        <p:txBody>
          <a:bodyPr spcFirstLastPara="1" wrap="square" lIns="121868" tIns="121868" rIns="121868" bIns="121868" anchor="ctr" anchorCtr="0">
            <a:noAutofit/>
          </a:bodyPr>
          <a:lstStyle/>
          <a:p>
            <a:endParaRPr sz="1866"/>
          </a:p>
        </p:txBody>
      </p:sp>
      <p:cxnSp>
        <p:nvCxnSpPr>
          <p:cNvPr id="48" name="Elbow Connector 47">
            <a:extLst>
              <a:ext uri="{FF2B5EF4-FFF2-40B4-BE49-F238E27FC236}">
                <a16:creationId xmlns:a16="http://schemas.microsoft.com/office/drawing/2014/main" id="{7BADEFAF-49AF-6325-9612-4DD57A090E0A}"/>
              </a:ext>
            </a:extLst>
          </p:cNvPr>
          <p:cNvCxnSpPr>
            <a:cxnSpLocks/>
          </p:cNvCxnSpPr>
          <p:nvPr/>
        </p:nvCxnSpPr>
        <p:spPr>
          <a:xfrm rot="16200000" flipV="1">
            <a:off x="3778984" y="3321860"/>
            <a:ext cx="675679" cy="2156225"/>
          </a:xfrm>
          <a:prstGeom prst="bentConnector3">
            <a:avLst/>
          </a:prstGeom>
          <a:ln>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9" name="Google Shape;340;p31">
            <a:extLst>
              <a:ext uri="{FF2B5EF4-FFF2-40B4-BE49-F238E27FC236}">
                <a16:creationId xmlns:a16="http://schemas.microsoft.com/office/drawing/2014/main" id="{3F8FB3DF-913D-A656-6BDE-C25AF2DB0F68}"/>
              </a:ext>
            </a:extLst>
          </p:cNvPr>
          <p:cNvCxnSpPr>
            <a:cxnSpLocks/>
          </p:cNvCxnSpPr>
          <p:nvPr/>
        </p:nvCxnSpPr>
        <p:spPr>
          <a:xfrm flipH="1">
            <a:off x="6390733" y="4062132"/>
            <a:ext cx="16598" cy="1654138"/>
          </a:xfrm>
          <a:prstGeom prst="straightConnector1">
            <a:avLst/>
          </a:prstGeom>
          <a:noFill/>
          <a:ln w="19050" cap="flat" cmpd="sng">
            <a:solidFill>
              <a:schemeClr val="accent6"/>
            </a:solidFill>
            <a:prstDash val="solid"/>
            <a:round/>
            <a:headEnd type="none" w="med" len="med"/>
            <a:tailEnd type="none" w="med" len="med"/>
          </a:ln>
        </p:spPr>
      </p:cxnSp>
      <p:sp>
        <p:nvSpPr>
          <p:cNvPr id="50" name="Google Shape;337;p31">
            <a:extLst>
              <a:ext uri="{FF2B5EF4-FFF2-40B4-BE49-F238E27FC236}">
                <a16:creationId xmlns:a16="http://schemas.microsoft.com/office/drawing/2014/main" id="{0E36C25C-2151-8E20-72B9-FADB3BCB303F}"/>
              </a:ext>
            </a:extLst>
          </p:cNvPr>
          <p:cNvSpPr txBox="1"/>
          <p:nvPr/>
        </p:nvSpPr>
        <p:spPr>
          <a:xfrm>
            <a:off x="5093356" y="4941001"/>
            <a:ext cx="1340913" cy="553893"/>
          </a:xfrm>
          <a:prstGeom prst="rect">
            <a:avLst/>
          </a:prstGeom>
          <a:noFill/>
          <a:ln>
            <a:noFill/>
          </a:ln>
        </p:spPr>
        <p:txBody>
          <a:bodyPr spcFirstLastPara="1" wrap="square" lIns="121868" tIns="121868" rIns="121868" bIns="121868" anchor="t" anchorCtr="0">
            <a:spAutoFit/>
          </a:bodyPr>
          <a:lstStyle/>
          <a:p>
            <a:pPr algn="ctr"/>
            <a:r>
              <a:rPr lang="en-US" sz="1000" dirty="0">
                <a:solidFill>
                  <a:schemeClr val="bg1"/>
                </a:solidFill>
              </a:rPr>
              <a:t>Near Publication period</a:t>
            </a:r>
          </a:p>
        </p:txBody>
      </p:sp>
      <p:sp>
        <p:nvSpPr>
          <p:cNvPr id="51" name="Google Shape;255;p30">
            <a:extLst>
              <a:ext uri="{FF2B5EF4-FFF2-40B4-BE49-F238E27FC236}">
                <a16:creationId xmlns:a16="http://schemas.microsoft.com/office/drawing/2014/main" id="{8AC29C16-D68A-5ED2-0863-3A7D9D80A9E3}"/>
              </a:ext>
            </a:extLst>
          </p:cNvPr>
          <p:cNvSpPr/>
          <p:nvPr/>
        </p:nvSpPr>
        <p:spPr>
          <a:xfrm>
            <a:off x="5590579" y="2615243"/>
            <a:ext cx="1641167" cy="1432995"/>
          </a:xfrm>
          <a:prstGeom prst="rect">
            <a:avLst/>
          </a:prstGeom>
          <a:solidFill>
            <a:schemeClr val="lt1"/>
          </a:solidFill>
          <a:ln w="12700" cap="flat" cmpd="sng">
            <a:solidFill>
              <a:srgbClr val="A5A5A5"/>
            </a:solidFill>
            <a:prstDash val="solid"/>
            <a:round/>
            <a:headEnd type="none" w="sm" len="sm"/>
            <a:tailEnd type="none" w="sm" len="sm"/>
          </a:ln>
        </p:spPr>
        <p:txBody>
          <a:bodyPr spcFirstLastPara="1" wrap="square" lIns="68557" tIns="34266" rIns="68557" bIns="34266"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pPr>
            <a:r>
              <a:rPr lang="en" sz="1000" b="1" dirty="0" err="1">
                <a:solidFill>
                  <a:schemeClr val="dk1"/>
                </a:solidFill>
              </a:rPr>
              <a:t>LightGBM</a:t>
            </a:r>
            <a:r>
              <a:rPr lang="en" sz="1000" b="1" dirty="0">
                <a:solidFill>
                  <a:schemeClr val="dk1"/>
                </a:solidFill>
              </a:rPr>
              <a:t> Model</a:t>
            </a:r>
          </a:p>
          <a:p>
            <a:pPr algn="ctr">
              <a:lnSpc>
                <a:spcPct val="90000"/>
              </a:lnSpc>
            </a:pPr>
            <a:r>
              <a:rPr lang="en" sz="800" dirty="0"/>
              <a:t>10-fold cross-validation</a:t>
            </a:r>
            <a:br>
              <a:rPr lang="en" sz="800" dirty="0"/>
            </a:br>
            <a:endParaRPr sz="700" dirty="0"/>
          </a:p>
        </p:txBody>
      </p:sp>
      <p:cxnSp>
        <p:nvCxnSpPr>
          <p:cNvPr id="52" name="Straight Arrow Connector 51">
            <a:extLst>
              <a:ext uri="{FF2B5EF4-FFF2-40B4-BE49-F238E27FC236}">
                <a16:creationId xmlns:a16="http://schemas.microsoft.com/office/drawing/2014/main" id="{666DFF27-27D2-70A5-EFF2-63E78642DDAD}"/>
              </a:ext>
            </a:extLst>
          </p:cNvPr>
          <p:cNvCxnSpPr>
            <a:cxnSpLocks/>
            <a:stCxn id="51" idx="3"/>
            <a:endCxn id="53" idx="1"/>
          </p:cNvCxnSpPr>
          <p:nvPr/>
        </p:nvCxnSpPr>
        <p:spPr bwMode="gray">
          <a:xfrm>
            <a:off x="7231745" y="3331740"/>
            <a:ext cx="533390" cy="3332"/>
          </a:xfrm>
          <a:prstGeom prst="straightConnector1">
            <a:avLst/>
          </a:prstGeom>
          <a:noFill/>
          <a:ln w="38100" cap="rnd">
            <a:solidFill>
              <a:schemeClr val="bg1">
                <a:lumMod val="75000"/>
              </a:schemeClr>
            </a:solidFill>
            <a:prstDash val="solid"/>
            <a:round/>
            <a:headEnd/>
            <a:tailEnd type="triangle"/>
          </a:ln>
          <a:effectLst/>
        </p:spPr>
      </p:cxnSp>
      <p:sp>
        <p:nvSpPr>
          <p:cNvPr id="53" name="Google Shape;339;p31">
            <a:extLst>
              <a:ext uri="{FF2B5EF4-FFF2-40B4-BE49-F238E27FC236}">
                <a16:creationId xmlns:a16="http://schemas.microsoft.com/office/drawing/2014/main" id="{8B5F9E3A-4891-91E8-0ECD-6911124740B4}"/>
              </a:ext>
            </a:extLst>
          </p:cNvPr>
          <p:cNvSpPr/>
          <p:nvPr/>
        </p:nvSpPr>
        <p:spPr>
          <a:xfrm>
            <a:off x="7765136" y="2595787"/>
            <a:ext cx="2234781" cy="1478571"/>
          </a:xfrm>
          <a:prstGeom prst="rect">
            <a:avLst/>
          </a:prstGeom>
          <a:solidFill>
            <a:schemeClr val="accent6">
              <a:lumMod val="20000"/>
              <a:lumOff val="80000"/>
            </a:schemeClr>
          </a:solidFill>
          <a:ln w="9525" cap="flat" cmpd="sng">
            <a:solidFill>
              <a:srgbClr val="A1AAB1"/>
            </a:solidFill>
            <a:prstDash val="dash"/>
            <a:round/>
            <a:headEnd type="none" w="sm" len="sm"/>
            <a:tailEnd type="none" w="sm" len="sm"/>
          </a:ln>
        </p:spPr>
        <p:txBody>
          <a:bodyPr spcFirstLastPara="1" wrap="square" lIns="121868" tIns="121868" rIns="121868" bIns="121868" anchor="ctr" anchorCtr="0">
            <a:noAutofit/>
          </a:bodyPr>
          <a:lstStyle/>
          <a:p>
            <a:endParaRPr sz="1866" dirty="0"/>
          </a:p>
        </p:txBody>
      </p:sp>
      <p:sp>
        <p:nvSpPr>
          <p:cNvPr id="54" name="Google Shape;286;p31">
            <a:extLst>
              <a:ext uri="{FF2B5EF4-FFF2-40B4-BE49-F238E27FC236}">
                <a16:creationId xmlns:a16="http://schemas.microsoft.com/office/drawing/2014/main" id="{768D9332-CA41-D28A-4765-63C07E41CC5E}"/>
              </a:ext>
            </a:extLst>
          </p:cNvPr>
          <p:cNvSpPr/>
          <p:nvPr/>
        </p:nvSpPr>
        <p:spPr>
          <a:xfrm>
            <a:off x="8748505" y="2692509"/>
            <a:ext cx="220410" cy="364705"/>
          </a:xfrm>
          <a:prstGeom prst="rect">
            <a:avLst/>
          </a:prstGeom>
          <a:solidFill>
            <a:schemeClr val="lt1"/>
          </a:solidFill>
          <a:ln w="19050" cap="flat" cmpd="sng">
            <a:solidFill>
              <a:srgbClr val="999999"/>
            </a:solidFill>
            <a:prstDash val="solid"/>
            <a:round/>
            <a:headEnd type="none" w="sm" len="sm"/>
            <a:tailEnd type="none" w="sm" len="sm"/>
          </a:ln>
        </p:spPr>
        <p:txBody>
          <a:bodyPr spcFirstLastPara="1" wrap="square" lIns="121868" tIns="121868" rIns="121868" bIns="121868" anchor="ctr" anchorCtr="0">
            <a:noAutofit/>
          </a:bodyPr>
          <a:lstStyle/>
          <a:p>
            <a:endParaRPr sz="667" dirty="0"/>
          </a:p>
        </p:txBody>
      </p:sp>
      <p:sp>
        <p:nvSpPr>
          <p:cNvPr id="55" name="Google Shape;287;p31">
            <a:extLst>
              <a:ext uri="{FF2B5EF4-FFF2-40B4-BE49-F238E27FC236}">
                <a16:creationId xmlns:a16="http://schemas.microsoft.com/office/drawing/2014/main" id="{E2C5AF98-A96D-08EA-9BA8-07A98F6645B9}"/>
              </a:ext>
            </a:extLst>
          </p:cNvPr>
          <p:cNvSpPr/>
          <p:nvPr/>
        </p:nvSpPr>
        <p:spPr>
          <a:xfrm>
            <a:off x="8748506" y="3049749"/>
            <a:ext cx="219144" cy="364705"/>
          </a:xfrm>
          <a:prstGeom prst="rect">
            <a:avLst/>
          </a:prstGeom>
          <a:solidFill>
            <a:schemeClr val="lt1"/>
          </a:solidFill>
          <a:ln w="19050" cap="flat" cmpd="sng">
            <a:solidFill>
              <a:srgbClr val="999999"/>
            </a:solidFill>
            <a:prstDash val="solid"/>
            <a:round/>
            <a:headEnd type="none" w="sm" len="sm"/>
            <a:tailEnd type="none" w="sm" len="sm"/>
          </a:ln>
        </p:spPr>
        <p:txBody>
          <a:bodyPr spcFirstLastPara="1" wrap="square" lIns="121868" tIns="121868" rIns="121868" bIns="121868" anchor="ctr" anchorCtr="0">
            <a:noAutofit/>
          </a:bodyPr>
          <a:lstStyle/>
          <a:p>
            <a:pPr algn="ctr"/>
            <a:endParaRPr sz="667" dirty="0"/>
          </a:p>
        </p:txBody>
      </p:sp>
      <p:sp>
        <p:nvSpPr>
          <p:cNvPr id="56" name="Google Shape;288;p31">
            <a:extLst>
              <a:ext uri="{FF2B5EF4-FFF2-40B4-BE49-F238E27FC236}">
                <a16:creationId xmlns:a16="http://schemas.microsoft.com/office/drawing/2014/main" id="{48898146-AA1A-9014-DDC9-49F25CA7802C}"/>
              </a:ext>
            </a:extLst>
          </p:cNvPr>
          <p:cNvSpPr/>
          <p:nvPr/>
        </p:nvSpPr>
        <p:spPr>
          <a:xfrm>
            <a:off x="8748506" y="3419353"/>
            <a:ext cx="219144" cy="364705"/>
          </a:xfrm>
          <a:prstGeom prst="rect">
            <a:avLst/>
          </a:prstGeom>
          <a:solidFill>
            <a:schemeClr val="lt1"/>
          </a:solidFill>
          <a:ln w="19050" cap="flat" cmpd="sng">
            <a:solidFill>
              <a:srgbClr val="999999"/>
            </a:solidFill>
            <a:prstDash val="solid"/>
            <a:round/>
            <a:headEnd type="none" w="sm" len="sm"/>
            <a:tailEnd type="none" w="sm" len="sm"/>
          </a:ln>
        </p:spPr>
        <p:txBody>
          <a:bodyPr spcFirstLastPara="1" wrap="square" lIns="121868" tIns="121868" rIns="121868" bIns="121868" anchor="ctr" anchorCtr="0">
            <a:noAutofit/>
          </a:bodyPr>
          <a:lstStyle/>
          <a:p>
            <a:pPr algn="ctr"/>
            <a:endParaRPr sz="667" dirty="0"/>
          </a:p>
        </p:txBody>
      </p:sp>
      <p:sp>
        <p:nvSpPr>
          <p:cNvPr id="57" name="Google Shape;316;p31">
            <a:extLst>
              <a:ext uri="{FF2B5EF4-FFF2-40B4-BE49-F238E27FC236}">
                <a16:creationId xmlns:a16="http://schemas.microsoft.com/office/drawing/2014/main" id="{62067791-79D8-18EF-9736-3F205D6D7D5E}"/>
              </a:ext>
            </a:extLst>
          </p:cNvPr>
          <p:cNvSpPr/>
          <p:nvPr/>
        </p:nvSpPr>
        <p:spPr>
          <a:xfrm>
            <a:off x="8109258" y="2697192"/>
            <a:ext cx="220410" cy="364705"/>
          </a:xfrm>
          <a:prstGeom prst="rect">
            <a:avLst/>
          </a:prstGeom>
          <a:solidFill>
            <a:schemeClr val="lt1"/>
          </a:solidFill>
          <a:ln w="19050" cap="flat" cmpd="sng">
            <a:solidFill>
              <a:srgbClr val="999999"/>
            </a:solidFill>
            <a:prstDash val="solid"/>
            <a:round/>
            <a:headEnd type="none" w="sm" len="sm"/>
            <a:tailEnd type="none" w="sm" len="sm"/>
          </a:ln>
        </p:spPr>
        <p:txBody>
          <a:bodyPr spcFirstLastPara="1" wrap="square" lIns="121868" tIns="121868" rIns="121868" bIns="121868" anchor="ctr" anchorCtr="0">
            <a:noAutofit/>
          </a:bodyPr>
          <a:lstStyle/>
          <a:p>
            <a:pPr algn="ctr"/>
            <a:r>
              <a:rPr lang="en" sz="800" dirty="0"/>
              <a:t>0</a:t>
            </a:r>
            <a:endParaRPr sz="800" dirty="0"/>
          </a:p>
        </p:txBody>
      </p:sp>
      <p:sp>
        <p:nvSpPr>
          <p:cNvPr id="58" name="Google Shape;317;p31">
            <a:extLst>
              <a:ext uri="{FF2B5EF4-FFF2-40B4-BE49-F238E27FC236}">
                <a16:creationId xmlns:a16="http://schemas.microsoft.com/office/drawing/2014/main" id="{6A905648-6814-AA20-1F1D-6C81EFDFD686}"/>
              </a:ext>
            </a:extLst>
          </p:cNvPr>
          <p:cNvSpPr/>
          <p:nvPr/>
        </p:nvSpPr>
        <p:spPr>
          <a:xfrm>
            <a:off x="8109258" y="3045723"/>
            <a:ext cx="220410" cy="364705"/>
          </a:xfrm>
          <a:prstGeom prst="rect">
            <a:avLst/>
          </a:prstGeom>
          <a:solidFill>
            <a:schemeClr val="lt1"/>
          </a:solidFill>
          <a:ln w="19050" cap="flat" cmpd="sng">
            <a:solidFill>
              <a:srgbClr val="999999"/>
            </a:solidFill>
            <a:prstDash val="solid"/>
            <a:round/>
            <a:headEnd type="none" w="sm" len="sm"/>
            <a:tailEnd type="none" w="sm" len="sm"/>
          </a:ln>
        </p:spPr>
        <p:txBody>
          <a:bodyPr spcFirstLastPara="1" wrap="square" lIns="121868" tIns="121868" rIns="121868" bIns="121868" anchor="ctr" anchorCtr="0">
            <a:noAutofit/>
          </a:bodyPr>
          <a:lstStyle/>
          <a:p>
            <a:pPr algn="ctr"/>
            <a:r>
              <a:rPr lang="en" sz="800"/>
              <a:t>0</a:t>
            </a:r>
            <a:endParaRPr sz="800"/>
          </a:p>
        </p:txBody>
      </p:sp>
      <p:sp>
        <p:nvSpPr>
          <p:cNvPr id="59" name="Google Shape;318;p31">
            <a:extLst>
              <a:ext uri="{FF2B5EF4-FFF2-40B4-BE49-F238E27FC236}">
                <a16:creationId xmlns:a16="http://schemas.microsoft.com/office/drawing/2014/main" id="{8746DBF4-92A5-8930-78DA-376B78267601}"/>
              </a:ext>
            </a:extLst>
          </p:cNvPr>
          <p:cNvSpPr/>
          <p:nvPr/>
        </p:nvSpPr>
        <p:spPr>
          <a:xfrm>
            <a:off x="8109258" y="3424035"/>
            <a:ext cx="227852" cy="364705"/>
          </a:xfrm>
          <a:prstGeom prst="rect">
            <a:avLst/>
          </a:prstGeom>
          <a:solidFill>
            <a:schemeClr val="lt1"/>
          </a:solidFill>
          <a:ln w="19050" cap="flat" cmpd="sng">
            <a:solidFill>
              <a:srgbClr val="999999"/>
            </a:solidFill>
            <a:prstDash val="solid"/>
            <a:round/>
            <a:headEnd type="none" w="sm" len="sm"/>
            <a:tailEnd type="none" w="sm" len="sm"/>
          </a:ln>
        </p:spPr>
        <p:txBody>
          <a:bodyPr spcFirstLastPara="1" wrap="square" lIns="121868" tIns="121868" rIns="121868" bIns="121868" anchor="ctr" anchorCtr="0">
            <a:noAutofit/>
          </a:bodyPr>
          <a:lstStyle/>
          <a:p>
            <a:pPr algn="ctr"/>
            <a:r>
              <a:rPr lang="en" sz="800" dirty="0"/>
              <a:t>1</a:t>
            </a:r>
            <a:endParaRPr sz="800" dirty="0"/>
          </a:p>
        </p:txBody>
      </p:sp>
      <p:sp>
        <p:nvSpPr>
          <p:cNvPr id="60" name="Google Shape;345;p31">
            <a:extLst>
              <a:ext uri="{FF2B5EF4-FFF2-40B4-BE49-F238E27FC236}">
                <a16:creationId xmlns:a16="http://schemas.microsoft.com/office/drawing/2014/main" id="{109F488B-D8AD-E272-9533-9F6BB8B2A146}"/>
              </a:ext>
            </a:extLst>
          </p:cNvPr>
          <p:cNvSpPr/>
          <p:nvPr/>
        </p:nvSpPr>
        <p:spPr>
          <a:xfrm>
            <a:off x="8463894" y="3213768"/>
            <a:ext cx="60784" cy="60784"/>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121868" tIns="121868" rIns="121868" bIns="121868" anchor="ctr" anchorCtr="0">
            <a:noAutofit/>
          </a:bodyPr>
          <a:lstStyle/>
          <a:p>
            <a:endParaRPr sz="1866"/>
          </a:p>
        </p:txBody>
      </p:sp>
      <p:sp>
        <p:nvSpPr>
          <p:cNvPr id="61" name="Google Shape;347;p31">
            <a:extLst>
              <a:ext uri="{FF2B5EF4-FFF2-40B4-BE49-F238E27FC236}">
                <a16:creationId xmlns:a16="http://schemas.microsoft.com/office/drawing/2014/main" id="{9846A41C-5C42-71F1-E621-8466CD9A0197}"/>
              </a:ext>
            </a:extLst>
          </p:cNvPr>
          <p:cNvSpPr txBox="1"/>
          <p:nvPr/>
        </p:nvSpPr>
        <p:spPr>
          <a:xfrm>
            <a:off x="7879099" y="3688178"/>
            <a:ext cx="699018" cy="461504"/>
          </a:xfrm>
          <a:prstGeom prst="rect">
            <a:avLst/>
          </a:prstGeom>
          <a:noFill/>
          <a:ln>
            <a:noFill/>
          </a:ln>
        </p:spPr>
        <p:txBody>
          <a:bodyPr spcFirstLastPara="1" wrap="square" lIns="121868" tIns="121868" rIns="121868" bIns="121868" anchor="t" anchorCtr="0">
            <a:spAutoFit/>
          </a:bodyPr>
          <a:lstStyle/>
          <a:p>
            <a:pPr algn="ctr"/>
            <a:r>
              <a:rPr lang="en" sz="700" i="1" dirty="0"/>
              <a:t>topic </a:t>
            </a:r>
            <a:br>
              <a:rPr lang="en" sz="700" i="1" dirty="0"/>
            </a:br>
            <a:r>
              <a:rPr lang="en" sz="700" i="1" dirty="0"/>
              <a:t>vector</a:t>
            </a:r>
            <a:endParaRPr sz="700" i="1" dirty="0"/>
          </a:p>
        </p:txBody>
      </p:sp>
      <p:sp>
        <p:nvSpPr>
          <p:cNvPr id="62" name="Google Shape;348;p31">
            <a:extLst>
              <a:ext uri="{FF2B5EF4-FFF2-40B4-BE49-F238E27FC236}">
                <a16:creationId xmlns:a16="http://schemas.microsoft.com/office/drawing/2014/main" id="{6D8501C1-39C2-AAB4-49E1-56166BE7CBEC}"/>
              </a:ext>
            </a:extLst>
          </p:cNvPr>
          <p:cNvSpPr txBox="1"/>
          <p:nvPr/>
        </p:nvSpPr>
        <p:spPr>
          <a:xfrm>
            <a:off x="8456109" y="3698846"/>
            <a:ext cx="831783" cy="461560"/>
          </a:xfrm>
          <a:prstGeom prst="rect">
            <a:avLst/>
          </a:prstGeom>
          <a:noFill/>
          <a:ln>
            <a:noFill/>
          </a:ln>
        </p:spPr>
        <p:txBody>
          <a:bodyPr spcFirstLastPara="1" wrap="square" lIns="121868" tIns="121868" rIns="121868" bIns="121868" anchor="t" anchorCtr="0">
            <a:spAutoFit/>
          </a:bodyPr>
          <a:lstStyle/>
          <a:p>
            <a:pPr algn="ctr"/>
            <a:r>
              <a:rPr lang="en" sz="700" i="1" dirty="0"/>
              <a:t>Change in Prevalence</a:t>
            </a:r>
            <a:endParaRPr sz="700" i="1" dirty="0"/>
          </a:p>
        </p:txBody>
      </p:sp>
      <p:sp>
        <p:nvSpPr>
          <p:cNvPr id="63" name="Google Shape;349;p31">
            <a:extLst>
              <a:ext uri="{FF2B5EF4-FFF2-40B4-BE49-F238E27FC236}">
                <a16:creationId xmlns:a16="http://schemas.microsoft.com/office/drawing/2014/main" id="{1896A79B-6E26-5346-ED7D-7087164A1765}"/>
              </a:ext>
            </a:extLst>
          </p:cNvPr>
          <p:cNvSpPr txBox="1"/>
          <p:nvPr/>
        </p:nvSpPr>
        <p:spPr>
          <a:xfrm>
            <a:off x="8189491" y="2861214"/>
            <a:ext cx="647754" cy="451375"/>
          </a:xfrm>
          <a:prstGeom prst="rect">
            <a:avLst/>
          </a:prstGeom>
          <a:noFill/>
          <a:ln>
            <a:noFill/>
          </a:ln>
        </p:spPr>
        <p:txBody>
          <a:bodyPr spcFirstLastPara="1" wrap="square" lIns="121868" tIns="121868" rIns="121868" bIns="121868" anchor="t" anchorCtr="0">
            <a:spAutoFit/>
          </a:bodyPr>
          <a:lstStyle/>
          <a:p>
            <a:pPr algn="ctr"/>
            <a:r>
              <a:rPr lang="en" sz="667" i="1" dirty="0"/>
              <a:t>dot </a:t>
            </a:r>
            <a:endParaRPr sz="667" i="1" dirty="0"/>
          </a:p>
          <a:p>
            <a:pPr algn="ctr"/>
            <a:r>
              <a:rPr lang="en" sz="667" i="1" dirty="0"/>
              <a:t>product</a:t>
            </a:r>
            <a:endParaRPr sz="667" i="1" dirty="0"/>
          </a:p>
        </p:txBody>
      </p:sp>
      <p:sp>
        <p:nvSpPr>
          <p:cNvPr id="64" name="TextBox 63">
            <a:extLst>
              <a:ext uri="{FF2B5EF4-FFF2-40B4-BE49-F238E27FC236}">
                <a16:creationId xmlns:a16="http://schemas.microsoft.com/office/drawing/2014/main" id="{57FC0658-B8C2-1EC0-A13F-D06881745949}"/>
              </a:ext>
            </a:extLst>
          </p:cNvPr>
          <p:cNvSpPr txBox="1"/>
          <p:nvPr/>
        </p:nvSpPr>
        <p:spPr>
          <a:xfrm>
            <a:off x="8689681" y="2760385"/>
            <a:ext cx="304813" cy="194939"/>
          </a:xfrm>
          <a:prstGeom prst="rect">
            <a:avLst/>
          </a:prstGeom>
          <a:noFill/>
        </p:spPr>
        <p:txBody>
          <a:bodyPr wrap="square" rtlCol="0">
            <a:spAutoFit/>
          </a:bodyPr>
          <a:lstStyle/>
          <a:p>
            <a:r>
              <a:rPr lang="en-US" sz="667" dirty="0"/>
              <a:t>1.3</a:t>
            </a:r>
          </a:p>
        </p:txBody>
      </p:sp>
      <p:sp>
        <p:nvSpPr>
          <p:cNvPr id="65" name="TextBox 64">
            <a:extLst>
              <a:ext uri="{FF2B5EF4-FFF2-40B4-BE49-F238E27FC236}">
                <a16:creationId xmlns:a16="http://schemas.microsoft.com/office/drawing/2014/main" id="{5556739C-3168-6C91-B7A0-0E7D03C50268}"/>
              </a:ext>
            </a:extLst>
          </p:cNvPr>
          <p:cNvSpPr txBox="1"/>
          <p:nvPr/>
        </p:nvSpPr>
        <p:spPr>
          <a:xfrm>
            <a:off x="8696403" y="3126125"/>
            <a:ext cx="304813" cy="194939"/>
          </a:xfrm>
          <a:prstGeom prst="rect">
            <a:avLst/>
          </a:prstGeom>
          <a:noFill/>
        </p:spPr>
        <p:txBody>
          <a:bodyPr wrap="square" rtlCol="0">
            <a:spAutoFit/>
          </a:bodyPr>
          <a:lstStyle/>
          <a:p>
            <a:r>
              <a:rPr lang="en-US" sz="667" dirty="0"/>
              <a:t>2.1</a:t>
            </a:r>
          </a:p>
        </p:txBody>
      </p:sp>
      <p:sp>
        <p:nvSpPr>
          <p:cNvPr id="66" name="TextBox 65">
            <a:extLst>
              <a:ext uri="{FF2B5EF4-FFF2-40B4-BE49-F238E27FC236}">
                <a16:creationId xmlns:a16="http://schemas.microsoft.com/office/drawing/2014/main" id="{A0BA769C-D638-25DF-6C15-B5A9943DF8D5}"/>
              </a:ext>
            </a:extLst>
          </p:cNvPr>
          <p:cNvSpPr txBox="1"/>
          <p:nvPr/>
        </p:nvSpPr>
        <p:spPr>
          <a:xfrm>
            <a:off x="8690672" y="3497896"/>
            <a:ext cx="304813" cy="194939"/>
          </a:xfrm>
          <a:prstGeom prst="rect">
            <a:avLst/>
          </a:prstGeom>
          <a:noFill/>
        </p:spPr>
        <p:txBody>
          <a:bodyPr wrap="square" rtlCol="0">
            <a:spAutoFit/>
          </a:bodyPr>
          <a:lstStyle/>
          <a:p>
            <a:r>
              <a:rPr lang="en-US" sz="667" dirty="0"/>
              <a:t>0.5</a:t>
            </a:r>
          </a:p>
        </p:txBody>
      </p:sp>
      <p:sp>
        <p:nvSpPr>
          <p:cNvPr id="67" name="Google Shape;287;p31">
            <a:extLst>
              <a:ext uri="{FF2B5EF4-FFF2-40B4-BE49-F238E27FC236}">
                <a16:creationId xmlns:a16="http://schemas.microsoft.com/office/drawing/2014/main" id="{00F973FB-371B-F8FD-6C0D-005F4E145BA7}"/>
              </a:ext>
            </a:extLst>
          </p:cNvPr>
          <p:cNvSpPr/>
          <p:nvPr/>
        </p:nvSpPr>
        <p:spPr>
          <a:xfrm>
            <a:off x="9301556" y="3036476"/>
            <a:ext cx="219144" cy="364705"/>
          </a:xfrm>
          <a:prstGeom prst="rect">
            <a:avLst/>
          </a:prstGeom>
          <a:solidFill>
            <a:schemeClr val="lt1"/>
          </a:solidFill>
          <a:ln w="19050" cap="flat" cmpd="sng">
            <a:solidFill>
              <a:srgbClr val="999999"/>
            </a:solidFill>
            <a:prstDash val="solid"/>
            <a:round/>
            <a:headEnd type="none" w="sm" len="sm"/>
            <a:tailEnd type="none" w="sm" len="sm"/>
          </a:ln>
        </p:spPr>
        <p:txBody>
          <a:bodyPr spcFirstLastPara="1" wrap="square" lIns="121868" tIns="121868" rIns="121868" bIns="121868" anchor="ctr" anchorCtr="0">
            <a:noAutofit/>
          </a:bodyPr>
          <a:lstStyle/>
          <a:p>
            <a:pPr algn="ctr"/>
            <a:endParaRPr sz="667" dirty="0"/>
          </a:p>
        </p:txBody>
      </p:sp>
      <p:sp>
        <p:nvSpPr>
          <p:cNvPr id="68" name="Google Shape;348;p31">
            <a:extLst>
              <a:ext uri="{FF2B5EF4-FFF2-40B4-BE49-F238E27FC236}">
                <a16:creationId xmlns:a16="http://schemas.microsoft.com/office/drawing/2014/main" id="{75B09A4E-882A-4E81-5F87-D62328CFA93C}"/>
              </a:ext>
            </a:extLst>
          </p:cNvPr>
          <p:cNvSpPr txBox="1"/>
          <p:nvPr/>
        </p:nvSpPr>
        <p:spPr>
          <a:xfrm>
            <a:off x="8978920" y="3310836"/>
            <a:ext cx="831783" cy="461504"/>
          </a:xfrm>
          <a:prstGeom prst="rect">
            <a:avLst/>
          </a:prstGeom>
          <a:noFill/>
          <a:ln>
            <a:noFill/>
          </a:ln>
        </p:spPr>
        <p:txBody>
          <a:bodyPr spcFirstLastPara="1" wrap="square" lIns="121868" tIns="121868" rIns="121868" bIns="121868" anchor="t" anchorCtr="0">
            <a:spAutoFit/>
          </a:bodyPr>
          <a:lstStyle/>
          <a:p>
            <a:pPr algn="ctr"/>
            <a:r>
              <a:rPr lang="en" sz="700" i="1" dirty="0"/>
              <a:t>Impact</a:t>
            </a:r>
            <a:br>
              <a:rPr lang="en" sz="700" i="1" dirty="0"/>
            </a:br>
            <a:r>
              <a:rPr lang="en" sz="700" i="1" dirty="0"/>
              <a:t>adjustment</a:t>
            </a:r>
            <a:endParaRPr sz="700" i="1" dirty="0"/>
          </a:p>
        </p:txBody>
      </p:sp>
      <p:sp>
        <p:nvSpPr>
          <p:cNvPr id="69" name="TextBox 68">
            <a:extLst>
              <a:ext uri="{FF2B5EF4-FFF2-40B4-BE49-F238E27FC236}">
                <a16:creationId xmlns:a16="http://schemas.microsoft.com/office/drawing/2014/main" id="{7C9C55FA-7DF2-BF49-1F01-5D986CF7C11B}"/>
              </a:ext>
            </a:extLst>
          </p:cNvPr>
          <p:cNvSpPr txBox="1"/>
          <p:nvPr/>
        </p:nvSpPr>
        <p:spPr>
          <a:xfrm>
            <a:off x="9251609" y="3134632"/>
            <a:ext cx="304813" cy="194939"/>
          </a:xfrm>
          <a:prstGeom prst="rect">
            <a:avLst/>
          </a:prstGeom>
          <a:noFill/>
        </p:spPr>
        <p:txBody>
          <a:bodyPr wrap="square" rtlCol="0">
            <a:spAutoFit/>
          </a:bodyPr>
          <a:lstStyle/>
          <a:p>
            <a:r>
              <a:rPr lang="en-US" sz="667" dirty="0"/>
              <a:t>2.0</a:t>
            </a:r>
          </a:p>
        </p:txBody>
      </p:sp>
      <p:sp>
        <p:nvSpPr>
          <p:cNvPr id="70" name="TextBox 69">
            <a:extLst>
              <a:ext uri="{FF2B5EF4-FFF2-40B4-BE49-F238E27FC236}">
                <a16:creationId xmlns:a16="http://schemas.microsoft.com/office/drawing/2014/main" id="{B5313643-6304-635F-A426-B7637FF878F9}"/>
              </a:ext>
            </a:extLst>
          </p:cNvPr>
          <p:cNvSpPr txBox="1"/>
          <p:nvPr/>
        </p:nvSpPr>
        <p:spPr>
          <a:xfrm>
            <a:off x="8999342" y="3093465"/>
            <a:ext cx="255132" cy="261542"/>
          </a:xfrm>
          <a:prstGeom prst="rect">
            <a:avLst/>
          </a:prstGeom>
          <a:noFill/>
        </p:spPr>
        <p:txBody>
          <a:bodyPr wrap="square" rtlCol="0">
            <a:spAutoFit/>
          </a:bodyPr>
          <a:lstStyle/>
          <a:p>
            <a:r>
              <a:rPr lang="en-US" sz="1100" dirty="0"/>
              <a:t>x</a:t>
            </a:r>
          </a:p>
        </p:txBody>
      </p:sp>
      <p:sp>
        <p:nvSpPr>
          <p:cNvPr id="71" name="Google Shape;349;p31">
            <a:extLst>
              <a:ext uri="{FF2B5EF4-FFF2-40B4-BE49-F238E27FC236}">
                <a16:creationId xmlns:a16="http://schemas.microsoft.com/office/drawing/2014/main" id="{7E8A8B9A-8F93-32D1-F505-BDAD477F421F}"/>
              </a:ext>
            </a:extLst>
          </p:cNvPr>
          <p:cNvSpPr txBox="1"/>
          <p:nvPr/>
        </p:nvSpPr>
        <p:spPr>
          <a:xfrm>
            <a:off x="8812987" y="2901877"/>
            <a:ext cx="647754" cy="348747"/>
          </a:xfrm>
          <a:prstGeom prst="rect">
            <a:avLst/>
          </a:prstGeom>
          <a:noFill/>
          <a:ln>
            <a:noFill/>
          </a:ln>
        </p:spPr>
        <p:txBody>
          <a:bodyPr spcFirstLastPara="1" wrap="square" lIns="121868" tIns="121868" rIns="121868" bIns="121868" anchor="t" anchorCtr="0">
            <a:spAutoFit/>
          </a:bodyPr>
          <a:lstStyle/>
          <a:p>
            <a:pPr algn="ctr"/>
            <a:r>
              <a:rPr lang="en-US" sz="667" i="1" dirty="0"/>
              <a:t>times</a:t>
            </a:r>
            <a:endParaRPr sz="667" i="1" dirty="0"/>
          </a:p>
        </p:txBody>
      </p:sp>
      <p:cxnSp>
        <p:nvCxnSpPr>
          <p:cNvPr id="73" name="Elbow Connector 72">
            <a:extLst>
              <a:ext uri="{FF2B5EF4-FFF2-40B4-BE49-F238E27FC236}">
                <a16:creationId xmlns:a16="http://schemas.microsoft.com/office/drawing/2014/main" id="{E5F98B5E-BAD0-4100-A231-929569EAEF5B}"/>
              </a:ext>
            </a:extLst>
          </p:cNvPr>
          <p:cNvCxnSpPr>
            <a:cxnSpLocks/>
          </p:cNvCxnSpPr>
          <p:nvPr/>
        </p:nvCxnSpPr>
        <p:spPr>
          <a:xfrm rot="16200000" flipV="1">
            <a:off x="4961915" y="3314912"/>
            <a:ext cx="675679" cy="2156225"/>
          </a:xfrm>
          <a:prstGeom prst="bentConnector3">
            <a:avLst>
              <a:gd name="adj1" fmla="val 65732"/>
            </a:avLst>
          </a:prstGeom>
          <a:ln>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BB2A51D3-2DB0-2685-D902-04C10EC5917D}"/>
              </a:ext>
            </a:extLst>
          </p:cNvPr>
          <p:cNvSpPr/>
          <p:nvPr/>
        </p:nvSpPr>
        <p:spPr>
          <a:xfrm>
            <a:off x="0" y="57980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itle 1">
            <a:extLst>
              <a:ext uri="{FF2B5EF4-FFF2-40B4-BE49-F238E27FC236}">
                <a16:creationId xmlns:a16="http://schemas.microsoft.com/office/drawing/2014/main" id="{D15C5A29-F12A-0E30-60E6-85AF0E906752}"/>
              </a:ext>
            </a:extLst>
          </p:cNvPr>
          <p:cNvSpPr>
            <a:spLocks noGrp="1"/>
          </p:cNvSpPr>
          <p:nvPr>
            <p:ph type="title"/>
          </p:nvPr>
        </p:nvSpPr>
        <p:spPr>
          <a:xfrm>
            <a:off x="506012" y="558257"/>
            <a:ext cx="10515600" cy="619137"/>
          </a:xfrm>
        </p:spPr>
        <p:txBody>
          <a:bodyPr>
            <a:noAutofit/>
          </a:bodyPr>
          <a:lstStyle/>
          <a:p>
            <a:r>
              <a:rPr lang="en-US" sz="2400" dirty="0"/>
              <a:t>Predict the Impact and Novelty of a paper, at the time of it’s publication</a:t>
            </a:r>
          </a:p>
        </p:txBody>
      </p:sp>
      <p:sp>
        <p:nvSpPr>
          <p:cNvPr id="76" name="Title 1">
            <a:extLst>
              <a:ext uri="{FF2B5EF4-FFF2-40B4-BE49-F238E27FC236}">
                <a16:creationId xmlns:a16="http://schemas.microsoft.com/office/drawing/2014/main" id="{ECA50A37-996C-E028-F5D4-660317702FCB}"/>
              </a:ext>
            </a:extLst>
          </p:cNvPr>
          <p:cNvSpPr txBox="1">
            <a:spLocks/>
          </p:cNvSpPr>
          <p:nvPr/>
        </p:nvSpPr>
        <p:spPr>
          <a:xfrm>
            <a:off x="500932" y="895587"/>
            <a:ext cx="11386268"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This </a:t>
            </a:r>
            <a:r>
              <a:rPr lang="en-US" sz="1800" dirty="0">
                <a:solidFill>
                  <a:srgbClr val="7030A0"/>
                </a:solidFill>
              </a:rPr>
              <a:t>next iteration</a:t>
            </a:r>
            <a:r>
              <a:rPr lang="en-US" sz="1800" dirty="0">
                <a:solidFill>
                  <a:schemeClr val="tx1">
                    <a:lumMod val="50000"/>
                    <a:lumOff val="50000"/>
                  </a:schemeClr>
                </a:solidFill>
              </a:rPr>
              <a:t> would allow us to filter semantic triples by their importance, and create more sparse graphs.</a:t>
            </a:r>
          </a:p>
        </p:txBody>
      </p:sp>
    </p:spTree>
    <p:extLst>
      <p:ext uri="{BB962C8B-B14F-4D97-AF65-F5344CB8AC3E}">
        <p14:creationId xmlns:p14="http://schemas.microsoft.com/office/powerpoint/2010/main" val="2798563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BF5C37-83F6-A67F-E4DC-FB5E120CA23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C76D3E6-A21B-0701-43F8-B9469019679A}"/>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Notable accomplishments were mostly related to operationalization and Interactivity</a:t>
            </a:r>
          </a:p>
        </p:txBody>
      </p:sp>
      <p:sp>
        <p:nvSpPr>
          <p:cNvPr id="6" name="Title 1">
            <a:extLst>
              <a:ext uri="{FF2B5EF4-FFF2-40B4-BE49-F238E27FC236}">
                <a16:creationId xmlns:a16="http://schemas.microsoft.com/office/drawing/2014/main" id="{92878AA6-2B84-1173-A3A9-5C2924C7DBE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Enhancements to Infrastructure, Data, Algorithms, and Visualizations were accomplished </a:t>
            </a:r>
            <a:endParaRPr lang="en-US" sz="1800" dirty="0">
              <a:solidFill>
                <a:schemeClr val="tx1">
                  <a:lumMod val="65000"/>
                  <a:lumOff val="35000"/>
                </a:schemeClr>
              </a:solidFill>
            </a:endParaRPr>
          </a:p>
        </p:txBody>
      </p:sp>
      <p:sp>
        <p:nvSpPr>
          <p:cNvPr id="14" name="Rounded Rectangle 13">
            <a:extLst>
              <a:ext uri="{FF2B5EF4-FFF2-40B4-BE49-F238E27FC236}">
                <a16:creationId xmlns:a16="http://schemas.microsoft.com/office/drawing/2014/main" id="{376061BF-0EE0-D378-B858-B65516A8E739}"/>
              </a:ext>
            </a:extLst>
          </p:cNvPr>
          <p:cNvSpPr/>
          <p:nvPr/>
        </p:nvSpPr>
        <p:spPr>
          <a:xfrm>
            <a:off x="938980"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590A6AF7-EF6E-FEDD-765C-46B7B1336AA2}"/>
              </a:ext>
            </a:extLst>
          </p:cNvPr>
          <p:cNvSpPr/>
          <p:nvPr/>
        </p:nvSpPr>
        <p:spPr>
          <a:xfrm>
            <a:off x="6451342"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44D62AE7-94B6-709C-00E2-B42466998055}"/>
              </a:ext>
            </a:extLst>
          </p:cNvPr>
          <p:cNvSpPr/>
          <p:nvPr/>
        </p:nvSpPr>
        <p:spPr>
          <a:xfrm>
            <a:off x="938980"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C4052A1-C8CE-C3F3-3DE8-ED831CB5EE6C}"/>
              </a:ext>
            </a:extLst>
          </p:cNvPr>
          <p:cNvSpPr/>
          <p:nvPr/>
        </p:nvSpPr>
        <p:spPr>
          <a:xfrm>
            <a:off x="6451342"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9C1DC0-8FF8-D81B-B7D8-0B17A6FD4B5D}"/>
              </a:ext>
            </a:extLst>
          </p:cNvPr>
          <p:cNvSpPr txBox="1"/>
          <p:nvPr/>
        </p:nvSpPr>
        <p:spPr>
          <a:xfrm>
            <a:off x="921062" y="1795746"/>
            <a:ext cx="4691257" cy="369332"/>
          </a:xfrm>
          <a:prstGeom prst="rect">
            <a:avLst/>
          </a:prstGeom>
          <a:noFill/>
        </p:spPr>
        <p:txBody>
          <a:bodyPr wrap="square" rtlCol="0">
            <a:spAutoFit/>
          </a:bodyPr>
          <a:lstStyle/>
          <a:p>
            <a:pPr algn="ctr"/>
            <a:r>
              <a:rPr lang="en-US" b="1" dirty="0"/>
              <a:t>Infrastructure</a:t>
            </a:r>
            <a:endParaRPr lang="en-US" i="1" dirty="0"/>
          </a:p>
        </p:txBody>
      </p:sp>
      <p:sp>
        <p:nvSpPr>
          <p:cNvPr id="20" name="TextBox 19">
            <a:extLst>
              <a:ext uri="{FF2B5EF4-FFF2-40B4-BE49-F238E27FC236}">
                <a16:creationId xmlns:a16="http://schemas.microsoft.com/office/drawing/2014/main" id="{E9D7E429-F708-BA42-73A7-8905AFAC5756}"/>
              </a:ext>
            </a:extLst>
          </p:cNvPr>
          <p:cNvSpPr txBox="1"/>
          <p:nvPr/>
        </p:nvSpPr>
        <p:spPr>
          <a:xfrm>
            <a:off x="6448558" y="1795746"/>
            <a:ext cx="4691257" cy="369332"/>
          </a:xfrm>
          <a:prstGeom prst="rect">
            <a:avLst/>
          </a:prstGeom>
          <a:noFill/>
        </p:spPr>
        <p:txBody>
          <a:bodyPr wrap="square" rtlCol="0">
            <a:spAutoFit/>
          </a:bodyPr>
          <a:lstStyle/>
          <a:p>
            <a:pPr algn="ctr"/>
            <a:r>
              <a:rPr lang="en-US" b="1" dirty="0"/>
              <a:t>Analysis</a:t>
            </a:r>
            <a:endParaRPr lang="en-US" dirty="0"/>
          </a:p>
        </p:txBody>
      </p:sp>
      <p:sp>
        <p:nvSpPr>
          <p:cNvPr id="21" name="TextBox 20">
            <a:extLst>
              <a:ext uri="{FF2B5EF4-FFF2-40B4-BE49-F238E27FC236}">
                <a16:creationId xmlns:a16="http://schemas.microsoft.com/office/drawing/2014/main" id="{F42A6618-960E-CA91-6C64-479641D57CDF}"/>
              </a:ext>
            </a:extLst>
          </p:cNvPr>
          <p:cNvSpPr txBox="1"/>
          <p:nvPr/>
        </p:nvSpPr>
        <p:spPr>
          <a:xfrm>
            <a:off x="6448558" y="4199901"/>
            <a:ext cx="4691257" cy="369332"/>
          </a:xfrm>
          <a:prstGeom prst="rect">
            <a:avLst/>
          </a:prstGeom>
          <a:noFill/>
        </p:spPr>
        <p:txBody>
          <a:bodyPr wrap="square" rtlCol="0">
            <a:spAutoFit/>
          </a:bodyPr>
          <a:lstStyle/>
          <a:p>
            <a:pPr algn="ctr"/>
            <a:r>
              <a:rPr lang="en-US" b="1" dirty="0"/>
              <a:t>Visualization</a:t>
            </a:r>
            <a:endParaRPr lang="en-US" dirty="0"/>
          </a:p>
        </p:txBody>
      </p:sp>
      <p:sp>
        <p:nvSpPr>
          <p:cNvPr id="22" name="TextBox 21">
            <a:extLst>
              <a:ext uri="{FF2B5EF4-FFF2-40B4-BE49-F238E27FC236}">
                <a16:creationId xmlns:a16="http://schemas.microsoft.com/office/drawing/2014/main" id="{6D7DCD54-5371-D324-B537-C7B1780D3EC6}"/>
              </a:ext>
            </a:extLst>
          </p:cNvPr>
          <p:cNvSpPr txBox="1"/>
          <p:nvPr/>
        </p:nvSpPr>
        <p:spPr>
          <a:xfrm>
            <a:off x="921062" y="4199901"/>
            <a:ext cx="4691257" cy="369332"/>
          </a:xfrm>
          <a:prstGeom prst="rect">
            <a:avLst/>
          </a:prstGeom>
          <a:noFill/>
        </p:spPr>
        <p:txBody>
          <a:bodyPr wrap="square" rtlCol="0">
            <a:spAutoFit/>
          </a:bodyPr>
          <a:lstStyle/>
          <a:p>
            <a:pPr algn="ctr"/>
            <a:r>
              <a:rPr lang="en-US" b="1" dirty="0"/>
              <a:t>Algorithm</a:t>
            </a:r>
            <a:endParaRPr lang="en-US" dirty="0"/>
          </a:p>
        </p:txBody>
      </p:sp>
      <p:sp>
        <p:nvSpPr>
          <p:cNvPr id="23" name="TextBox 22">
            <a:extLst>
              <a:ext uri="{FF2B5EF4-FFF2-40B4-BE49-F238E27FC236}">
                <a16:creationId xmlns:a16="http://schemas.microsoft.com/office/drawing/2014/main" id="{82C79B32-717A-2D42-9A87-D3D53192E951}"/>
              </a:ext>
            </a:extLst>
          </p:cNvPr>
          <p:cNvSpPr txBox="1"/>
          <p:nvPr/>
        </p:nvSpPr>
        <p:spPr>
          <a:xfrm>
            <a:off x="1193816" y="2254796"/>
            <a:ext cx="4181584" cy="1200329"/>
          </a:xfrm>
          <a:prstGeom prst="rect">
            <a:avLst/>
          </a:prstGeom>
          <a:noFill/>
        </p:spPr>
        <p:txBody>
          <a:bodyPr wrap="square" rtlCol="0">
            <a:spAutoFit/>
          </a:bodyPr>
          <a:lstStyle/>
          <a:p>
            <a:pPr algn="just"/>
            <a:r>
              <a:rPr lang="en-US" dirty="0"/>
              <a:t>Developed, tested and deployed a scalable, cost-effective system for the collection, storage and analysis of 40 years of publications and associated meta-data.  </a:t>
            </a:r>
          </a:p>
        </p:txBody>
      </p:sp>
      <p:sp>
        <p:nvSpPr>
          <p:cNvPr id="26" name="TextBox 25">
            <a:extLst>
              <a:ext uri="{FF2B5EF4-FFF2-40B4-BE49-F238E27FC236}">
                <a16:creationId xmlns:a16="http://schemas.microsoft.com/office/drawing/2014/main" id="{28CB9485-921D-9615-64E1-15DA2895099C}"/>
              </a:ext>
            </a:extLst>
          </p:cNvPr>
          <p:cNvSpPr txBox="1"/>
          <p:nvPr/>
        </p:nvSpPr>
        <p:spPr>
          <a:xfrm>
            <a:off x="6753545" y="2254796"/>
            <a:ext cx="4181584" cy="1200329"/>
          </a:xfrm>
          <a:prstGeom prst="rect">
            <a:avLst/>
          </a:prstGeom>
          <a:noFill/>
        </p:spPr>
        <p:txBody>
          <a:bodyPr wrap="square" rtlCol="0">
            <a:spAutoFit/>
          </a:bodyPr>
          <a:lstStyle/>
          <a:p>
            <a:pPr algn="just"/>
            <a:r>
              <a:rPr lang="en-US" dirty="0"/>
              <a:t>User data collected from BRAINWORKS to perform an ad-hoc analysis of the Team E portfolio in comparison to the other BRAIN Teams and CRCNS.</a:t>
            </a:r>
          </a:p>
        </p:txBody>
      </p:sp>
      <p:sp>
        <p:nvSpPr>
          <p:cNvPr id="27" name="TextBox 26">
            <a:extLst>
              <a:ext uri="{FF2B5EF4-FFF2-40B4-BE49-F238E27FC236}">
                <a16:creationId xmlns:a16="http://schemas.microsoft.com/office/drawing/2014/main" id="{C0844D67-EAB5-B4F6-E1DE-43415FB7FDD7}"/>
              </a:ext>
            </a:extLst>
          </p:cNvPr>
          <p:cNvSpPr txBox="1"/>
          <p:nvPr/>
        </p:nvSpPr>
        <p:spPr>
          <a:xfrm>
            <a:off x="6753545" y="4618248"/>
            <a:ext cx="4181584" cy="1477328"/>
          </a:xfrm>
          <a:prstGeom prst="rect">
            <a:avLst/>
          </a:prstGeom>
          <a:noFill/>
        </p:spPr>
        <p:txBody>
          <a:bodyPr wrap="square" rtlCol="0">
            <a:spAutoFit/>
          </a:bodyPr>
          <a:lstStyle/>
          <a:p>
            <a:pPr algn="just"/>
            <a:r>
              <a:rPr lang="en-US" dirty="0"/>
              <a:t>Developed four tools that allow users to explore: (1) citation networks, (2) semantic knowledge graphs, (3) research topic co-occurrences and (4) information extracted from individual publications.</a:t>
            </a:r>
          </a:p>
        </p:txBody>
      </p:sp>
      <p:sp>
        <p:nvSpPr>
          <p:cNvPr id="28" name="TextBox 27">
            <a:extLst>
              <a:ext uri="{FF2B5EF4-FFF2-40B4-BE49-F238E27FC236}">
                <a16:creationId xmlns:a16="http://schemas.microsoft.com/office/drawing/2014/main" id="{65952087-D052-6E38-01FC-15060333E101}"/>
              </a:ext>
            </a:extLst>
          </p:cNvPr>
          <p:cNvSpPr txBox="1"/>
          <p:nvPr/>
        </p:nvSpPr>
        <p:spPr>
          <a:xfrm>
            <a:off x="1193816" y="4618248"/>
            <a:ext cx="4181584" cy="923330"/>
          </a:xfrm>
          <a:prstGeom prst="rect">
            <a:avLst/>
          </a:prstGeom>
          <a:noFill/>
        </p:spPr>
        <p:txBody>
          <a:bodyPr wrap="square" rtlCol="0">
            <a:spAutoFit/>
          </a:bodyPr>
          <a:lstStyle/>
          <a:p>
            <a:pPr algn="just"/>
            <a:r>
              <a:rPr lang="en-US" dirty="0"/>
              <a:t>Developed* a working definition for research “novelty” as well as preliminary algorithms to measure and predict it.</a:t>
            </a:r>
          </a:p>
        </p:txBody>
      </p:sp>
      <p:sp>
        <p:nvSpPr>
          <p:cNvPr id="29" name="TextBox 28">
            <a:extLst>
              <a:ext uri="{FF2B5EF4-FFF2-40B4-BE49-F238E27FC236}">
                <a16:creationId xmlns:a16="http://schemas.microsoft.com/office/drawing/2014/main" id="{D9C8008B-E8AC-34B9-E877-B3A09B719586}"/>
              </a:ext>
            </a:extLst>
          </p:cNvPr>
          <p:cNvSpPr txBox="1"/>
          <p:nvPr/>
        </p:nvSpPr>
        <p:spPr>
          <a:xfrm>
            <a:off x="892389" y="6301813"/>
            <a:ext cx="1300869" cy="276999"/>
          </a:xfrm>
          <a:prstGeom prst="rect">
            <a:avLst/>
          </a:prstGeom>
          <a:noFill/>
        </p:spPr>
        <p:txBody>
          <a:bodyPr wrap="none" rtlCol="0">
            <a:spAutoFit/>
          </a:bodyPr>
          <a:lstStyle/>
          <a:p>
            <a:r>
              <a:rPr lang="en-US" sz="1200" dirty="0"/>
              <a:t>* Work is ongoing</a:t>
            </a:r>
          </a:p>
        </p:txBody>
      </p:sp>
    </p:spTree>
    <p:extLst>
      <p:ext uri="{BB962C8B-B14F-4D97-AF65-F5344CB8AC3E}">
        <p14:creationId xmlns:p14="http://schemas.microsoft.com/office/powerpoint/2010/main" val="36468290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BF5C37-83F6-A67F-E4DC-FB5E120CA236}"/>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CC76D3E6-A21B-0701-43F8-B9469019679A}"/>
              </a:ext>
            </a:extLst>
          </p:cNvPr>
          <p:cNvSpPr txBox="1">
            <a:spLocks/>
          </p:cNvSpPr>
          <p:nvPr/>
        </p:nvSpPr>
        <p:spPr>
          <a:xfrm>
            <a:off x="861567" y="533283"/>
            <a:ext cx="10515600" cy="52507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2400" dirty="0"/>
              <a:t>Notable accomplishments were mostly related to operationalization and Interactivity</a:t>
            </a:r>
          </a:p>
        </p:txBody>
      </p:sp>
      <p:sp>
        <p:nvSpPr>
          <p:cNvPr id="6" name="Title 1">
            <a:extLst>
              <a:ext uri="{FF2B5EF4-FFF2-40B4-BE49-F238E27FC236}">
                <a16:creationId xmlns:a16="http://schemas.microsoft.com/office/drawing/2014/main" id="{92878AA6-2B84-1173-A3A9-5C2924C7DBE3}"/>
              </a:ext>
            </a:extLst>
          </p:cNvPr>
          <p:cNvSpPr txBox="1">
            <a:spLocks/>
          </p:cNvSpPr>
          <p:nvPr/>
        </p:nvSpPr>
        <p:spPr>
          <a:xfrm>
            <a:off x="861567"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Enhancements to Infrastructure, Data, Algorithms, and Visualizations were accomplished </a:t>
            </a:r>
            <a:endParaRPr lang="en-US" sz="1800" dirty="0">
              <a:solidFill>
                <a:schemeClr val="tx1">
                  <a:lumMod val="65000"/>
                  <a:lumOff val="35000"/>
                </a:schemeClr>
              </a:solidFill>
            </a:endParaRPr>
          </a:p>
        </p:txBody>
      </p:sp>
      <p:sp>
        <p:nvSpPr>
          <p:cNvPr id="14" name="Rounded Rectangle 13">
            <a:extLst>
              <a:ext uri="{FF2B5EF4-FFF2-40B4-BE49-F238E27FC236}">
                <a16:creationId xmlns:a16="http://schemas.microsoft.com/office/drawing/2014/main" id="{376061BF-0EE0-D378-B858-B65516A8E739}"/>
              </a:ext>
            </a:extLst>
          </p:cNvPr>
          <p:cNvSpPr/>
          <p:nvPr/>
        </p:nvSpPr>
        <p:spPr>
          <a:xfrm>
            <a:off x="938980" y="1616384"/>
            <a:ext cx="4691257" cy="2301412"/>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a:extLst>
              <a:ext uri="{FF2B5EF4-FFF2-40B4-BE49-F238E27FC236}">
                <a16:creationId xmlns:a16="http://schemas.microsoft.com/office/drawing/2014/main" id="{590A6AF7-EF6E-FEDD-765C-46B7B1336AA2}"/>
              </a:ext>
            </a:extLst>
          </p:cNvPr>
          <p:cNvSpPr/>
          <p:nvPr/>
        </p:nvSpPr>
        <p:spPr>
          <a:xfrm>
            <a:off x="6451342" y="1606110"/>
            <a:ext cx="4691257" cy="2301412"/>
          </a:xfrm>
          <a:prstGeom prst="roundRect">
            <a:avLst>
              <a:gd name="adj" fmla="val 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a:extLst>
              <a:ext uri="{FF2B5EF4-FFF2-40B4-BE49-F238E27FC236}">
                <a16:creationId xmlns:a16="http://schemas.microsoft.com/office/drawing/2014/main" id="{44D62AE7-94B6-709C-00E2-B42466998055}"/>
              </a:ext>
            </a:extLst>
          </p:cNvPr>
          <p:cNvSpPr/>
          <p:nvPr/>
        </p:nvSpPr>
        <p:spPr>
          <a:xfrm>
            <a:off x="938980"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a:extLst>
              <a:ext uri="{FF2B5EF4-FFF2-40B4-BE49-F238E27FC236}">
                <a16:creationId xmlns:a16="http://schemas.microsoft.com/office/drawing/2014/main" id="{BC4052A1-C8CE-C3F3-3DE8-ED831CB5EE6C}"/>
              </a:ext>
            </a:extLst>
          </p:cNvPr>
          <p:cNvSpPr/>
          <p:nvPr/>
        </p:nvSpPr>
        <p:spPr>
          <a:xfrm>
            <a:off x="6451342" y="4051362"/>
            <a:ext cx="4691257" cy="2246699"/>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49C1DC0-8FF8-D81B-B7D8-0B17A6FD4B5D}"/>
              </a:ext>
            </a:extLst>
          </p:cNvPr>
          <p:cNvSpPr txBox="1"/>
          <p:nvPr/>
        </p:nvSpPr>
        <p:spPr>
          <a:xfrm>
            <a:off x="921062" y="1795746"/>
            <a:ext cx="4691257" cy="369332"/>
          </a:xfrm>
          <a:prstGeom prst="rect">
            <a:avLst/>
          </a:prstGeom>
          <a:noFill/>
        </p:spPr>
        <p:txBody>
          <a:bodyPr wrap="square" rtlCol="0">
            <a:spAutoFit/>
          </a:bodyPr>
          <a:lstStyle/>
          <a:p>
            <a:pPr algn="ctr"/>
            <a:r>
              <a:rPr lang="en-US" b="1" dirty="0"/>
              <a:t>Infrastructure</a:t>
            </a:r>
            <a:endParaRPr lang="en-US" i="1" dirty="0"/>
          </a:p>
        </p:txBody>
      </p:sp>
      <p:sp>
        <p:nvSpPr>
          <p:cNvPr id="21" name="TextBox 20">
            <a:extLst>
              <a:ext uri="{FF2B5EF4-FFF2-40B4-BE49-F238E27FC236}">
                <a16:creationId xmlns:a16="http://schemas.microsoft.com/office/drawing/2014/main" id="{F42A6618-960E-CA91-6C64-479641D57CDF}"/>
              </a:ext>
            </a:extLst>
          </p:cNvPr>
          <p:cNvSpPr txBox="1"/>
          <p:nvPr/>
        </p:nvSpPr>
        <p:spPr>
          <a:xfrm>
            <a:off x="6448558" y="4199901"/>
            <a:ext cx="4691257" cy="369332"/>
          </a:xfrm>
          <a:prstGeom prst="rect">
            <a:avLst/>
          </a:prstGeom>
          <a:noFill/>
        </p:spPr>
        <p:txBody>
          <a:bodyPr wrap="square" rtlCol="0">
            <a:spAutoFit/>
          </a:bodyPr>
          <a:lstStyle/>
          <a:p>
            <a:pPr algn="ctr"/>
            <a:r>
              <a:rPr lang="en-US" b="1" dirty="0"/>
              <a:t>Visualization</a:t>
            </a:r>
            <a:endParaRPr lang="en-US" dirty="0"/>
          </a:p>
        </p:txBody>
      </p:sp>
      <p:sp>
        <p:nvSpPr>
          <p:cNvPr id="22" name="TextBox 21">
            <a:extLst>
              <a:ext uri="{FF2B5EF4-FFF2-40B4-BE49-F238E27FC236}">
                <a16:creationId xmlns:a16="http://schemas.microsoft.com/office/drawing/2014/main" id="{6D7DCD54-5371-D324-B537-C7B1780D3EC6}"/>
              </a:ext>
            </a:extLst>
          </p:cNvPr>
          <p:cNvSpPr txBox="1"/>
          <p:nvPr/>
        </p:nvSpPr>
        <p:spPr>
          <a:xfrm>
            <a:off x="921062" y="4199901"/>
            <a:ext cx="4691257" cy="369332"/>
          </a:xfrm>
          <a:prstGeom prst="rect">
            <a:avLst/>
          </a:prstGeom>
          <a:noFill/>
        </p:spPr>
        <p:txBody>
          <a:bodyPr wrap="square" rtlCol="0">
            <a:spAutoFit/>
          </a:bodyPr>
          <a:lstStyle/>
          <a:p>
            <a:pPr algn="ctr"/>
            <a:r>
              <a:rPr lang="en-US" b="1" dirty="0"/>
              <a:t>Algorithm</a:t>
            </a:r>
            <a:endParaRPr lang="en-US" dirty="0"/>
          </a:p>
        </p:txBody>
      </p:sp>
      <p:sp>
        <p:nvSpPr>
          <p:cNvPr id="23" name="TextBox 22">
            <a:extLst>
              <a:ext uri="{FF2B5EF4-FFF2-40B4-BE49-F238E27FC236}">
                <a16:creationId xmlns:a16="http://schemas.microsoft.com/office/drawing/2014/main" id="{82C79B32-717A-2D42-9A87-D3D53192E951}"/>
              </a:ext>
            </a:extLst>
          </p:cNvPr>
          <p:cNvSpPr txBox="1"/>
          <p:nvPr/>
        </p:nvSpPr>
        <p:spPr>
          <a:xfrm>
            <a:off x="1193816" y="2254796"/>
            <a:ext cx="4181584" cy="1200329"/>
          </a:xfrm>
          <a:prstGeom prst="rect">
            <a:avLst/>
          </a:prstGeom>
          <a:noFill/>
        </p:spPr>
        <p:txBody>
          <a:bodyPr wrap="square" rtlCol="0">
            <a:spAutoFit/>
          </a:bodyPr>
          <a:lstStyle/>
          <a:p>
            <a:pPr algn="just"/>
            <a:r>
              <a:rPr lang="en-US" dirty="0"/>
              <a:t>Developed, tested and deployed a scalable, cost-effective system for the collection, storage and analysis of 40 years of publications and associated meta-data.  </a:t>
            </a:r>
          </a:p>
        </p:txBody>
      </p:sp>
      <p:sp>
        <p:nvSpPr>
          <p:cNvPr id="27" name="TextBox 26">
            <a:extLst>
              <a:ext uri="{FF2B5EF4-FFF2-40B4-BE49-F238E27FC236}">
                <a16:creationId xmlns:a16="http://schemas.microsoft.com/office/drawing/2014/main" id="{C0844D67-EAB5-B4F6-E1DE-43415FB7FDD7}"/>
              </a:ext>
            </a:extLst>
          </p:cNvPr>
          <p:cNvSpPr txBox="1"/>
          <p:nvPr/>
        </p:nvSpPr>
        <p:spPr>
          <a:xfrm>
            <a:off x="6753545" y="4618248"/>
            <a:ext cx="4181584" cy="1477328"/>
          </a:xfrm>
          <a:prstGeom prst="rect">
            <a:avLst/>
          </a:prstGeom>
          <a:noFill/>
        </p:spPr>
        <p:txBody>
          <a:bodyPr wrap="square" rtlCol="0">
            <a:spAutoFit/>
          </a:bodyPr>
          <a:lstStyle/>
          <a:p>
            <a:pPr algn="just"/>
            <a:r>
              <a:rPr lang="en-US" dirty="0"/>
              <a:t>Developed four tools that allow users to explore: (1) citation networks, (2) semantic knowledge graphs, (3) research topic co-occurrences and (4) information extracted from individual publications.</a:t>
            </a:r>
          </a:p>
        </p:txBody>
      </p:sp>
      <p:sp>
        <p:nvSpPr>
          <p:cNvPr id="28" name="TextBox 27">
            <a:extLst>
              <a:ext uri="{FF2B5EF4-FFF2-40B4-BE49-F238E27FC236}">
                <a16:creationId xmlns:a16="http://schemas.microsoft.com/office/drawing/2014/main" id="{65952087-D052-6E38-01FC-15060333E101}"/>
              </a:ext>
            </a:extLst>
          </p:cNvPr>
          <p:cNvSpPr txBox="1"/>
          <p:nvPr/>
        </p:nvSpPr>
        <p:spPr>
          <a:xfrm>
            <a:off x="1193816" y="4618248"/>
            <a:ext cx="4181584" cy="923330"/>
          </a:xfrm>
          <a:prstGeom prst="rect">
            <a:avLst/>
          </a:prstGeom>
          <a:noFill/>
        </p:spPr>
        <p:txBody>
          <a:bodyPr wrap="square" rtlCol="0">
            <a:spAutoFit/>
          </a:bodyPr>
          <a:lstStyle/>
          <a:p>
            <a:pPr algn="just"/>
            <a:r>
              <a:rPr lang="en-US" dirty="0"/>
              <a:t>Developed* a working definition for research “novelty” as well as preliminary algorithms to measure and predict it.</a:t>
            </a:r>
          </a:p>
        </p:txBody>
      </p:sp>
      <p:sp>
        <p:nvSpPr>
          <p:cNvPr id="29" name="TextBox 28">
            <a:extLst>
              <a:ext uri="{FF2B5EF4-FFF2-40B4-BE49-F238E27FC236}">
                <a16:creationId xmlns:a16="http://schemas.microsoft.com/office/drawing/2014/main" id="{D9C8008B-E8AC-34B9-E877-B3A09B719586}"/>
              </a:ext>
            </a:extLst>
          </p:cNvPr>
          <p:cNvSpPr txBox="1"/>
          <p:nvPr/>
        </p:nvSpPr>
        <p:spPr>
          <a:xfrm>
            <a:off x="892389" y="6301813"/>
            <a:ext cx="1300869" cy="276999"/>
          </a:xfrm>
          <a:prstGeom prst="rect">
            <a:avLst/>
          </a:prstGeom>
          <a:noFill/>
        </p:spPr>
        <p:txBody>
          <a:bodyPr wrap="none" rtlCol="0">
            <a:spAutoFit/>
          </a:bodyPr>
          <a:lstStyle/>
          <a:p>
            <a:r>
              <a:rPr lang="en-US" sz="1200" dirty="0"/>
              <a:t>* Work is ongoing</a:t>
            </a:r>
          </a:p>
        </p:txBody>
      </p:sp>
      <p:sp>
        <p:nvSpPr>
          <p:cNvPr id="5" name="TextBox 4">
            <a:extLst>
              <a:ext uri="{FF2B5EF4-FFF2-40B4-BE49-F238E27FC236}">
                <a16:creationId xmlns:a16="http://schemas.microsoft.com/office/drawing/2014/main" id="{21E84228-71C6-4F15-066E-AD2350B5A2A2}"/>
              </a:ext>
            </a:extLst>
          </p:cNvPr>
          <p:cNvSpPr txBox="1"/>
          <p:nvPr/>
        </p:nvSpPr>
        <p:spPr>
          <a:xfrm>
            <a:off x="6448558" y="1795746"/>
            <a:ext cx="4691257" cy="369332"/>
          </a:xfrm>
          <a:prstGeom prst="rect">
            <a:avLst/>
          </a:prstGeom>
          <a:noFill/>
        </p:spPr>
        <p:txBody>
          <a:bodyPr wrap="square" rtlCol="0">
            <a:spAutoFit/>
          </a:bodyPr>
          <a:lstStyle/>
          <a:p>
            <a:pPr algn="ctr"/>
            <a:r>
              <a:rPr lang="en-US" b="1" dirty="0"/>
              <a:t>Analysis</a:t>
            </a:r>
            <a:endParaRPr lang="en-US" dirty="0"/>
          </a:p>
        </p:txBody>
      </p:sp>
      <p:sp>
        <p:nvSpPr>
          <p:cNvPr id="7" name="TextBox 6">
            <a:extLst>
              <a:ext uri="{FF2B5EF4-FFF2-40B4-BE49-F238E27FC236}">
                <a16:creationId xmlns:a16="http://schemas.microsoft.com/office/drawing/2014/main" id="{F186CC55-59E8-A34C-FE2F-8FEF394AA730}"/>
              </a:ext>
            </a:extLst>
          </p:cNvPr>
          <p:cNvSpPr txBox="1"/>
          <p:nvPr/>
        </p:nvSpPr>
        <p:spPr>
          <a:xfrm>
            <a:off x="6753545" y="2254796"/>
            <a:ext cx="4181584" cy="1200329"/>
          </a:xfrm>
          <a:prstGeom prst="rect">
            <a:avLst/>
          </a:prstGeom>
          <a:noFill/>
        </p:spPr>
        <p:txBody>
          <a:bodyPr wrap="square" rtlCol="0">
            <a:spAutoFit/>
          </a:bodyPr>
          <a:lstStyle/>
          <a:p>
            <a:pPr algn="just"/>
            <a:r>
              <a:rPr lang="en-US" dirty="0"/>
              <a:t>User data collected from BRAINWORKS to perform an ad-hoc analysis of the Team E portfolio in comparison to the other BRAIN Teams and CRCNS.</a:t>
            </a:r>
          </a:p>
        </p:txBody>
      </p:sp>
    </p:spTree>
    <p:extLst>
      <p:ext uri="{BB962C8B-B14F-4D97-AF65-F5344CB8AC3E}">
        <p14:creationId xmlns:p14="http://schemas.microsoft.com/office/powerpoint/2010/main" val="666169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5213DB-9D95-320F-FD75-D24696FACAD4}"/>
              </a:ext>
            </a:extLst>
          </p:cNvPr>
          <p:cNvSpPr txBox="1"/>
          <p:nvPr/>
        </p:nvSpPr>
        <p:spPr>
          <a:xfrm>
            <a:off x="238663" y="1494935"/>
            <a:ext cx="9310621" cy="1569660"/>
          </a:xfrm>
          <a:prstGeom prst="rect">
            <a:avLst/>
          </a:prstGeom>
          <a:noFill/>
        </p:spPr>
        <p:txBody>
          <a:bodyPr wrap="square" rtlCol="0">
            <a:spAutoFit/>
          </a:bodyPr>
          <a:lstStyle/>
          <a:p>
            <a:r>
              <a:rPr lang="en-US" sz="1600" dirty="0">
                <a:cs typeface="Arial" panose="020B0604020202020204" pitchFamily="34" charset="0"/>
              </a:rPr>
              <a:t>We have performed a longitudinal analysis on the publication portfolios of Team E compared to a total of 8 different reference groups:</a:t>
            </a:r>
          </a:p>
          <a:p>
            <a:endParaRPr lang="en-US" sz="1600" dirty="0">
              <a:cs typeface="Arial" panose="020B0604020202020204" pitchFamily="34" charset="0"/>
            </a:endParaRPr>
          </a:p>
          <a:p>
            <a:r>
              <a:rPr lang="en-US" sz="1600" dirty="0">
                <a:cs typeface="Arial" panose="020B0604020202020204" pitchFamily="34" charset="0"/>
              </a:rPr>
              <a:t>1 – 7:   BRAIN Initiative Teams A, B, C, D, N, Data, and TIE</a:t>
            </a:r>
          </a:p>
          <a:p>
            <a:r>
              <a:rPr lang="en-US" sz="1600" dirty="0">
                <a:cs typeface="Arial" panose="020B0604020202020204" pitchFamily="34" charset="0"/>
              </a:rPr>
              <a:t>8:         Awardees of the </a:t>
            </a:r>
            <a:r>
              <a:rPr lang="en-US" sz="1600" dirty="0"/>
              <a:t>Collaborative Research in Computational Neuroscience (CRCNS)</a:t>
            </a:r>
          </a:p>
          <a:p>
            <a:r>
              <a:rPr lang="en-US" sz="1600" dirty="0">
                <a:cs typeface="Arial" panose="020B0604020202020204" pitchFamily="34" charset="0"/>
              </a:rPr>
              <a:t>9:         Office of Behavioral and Social Sciences Research (OBSSR)</a:t>
            </a:r>
            <a:endParaRPr lang="en-US" sz="1600" b="1" dirty="0">
              <a:hlinkClick r:id="rId2"/>
            </a:endParaRPr>
          </a:p>
        </p:txBody>
      </p:sp>
      <p:sp>
        <p:nvSpPr>
          <p:cNvPr id="94" name="TextBox 93">
            <a:extLst>
              <a:ext uri="{FF2B5EF4-FFF2-40B4-BE49-F238E27FC236}">
                <a16:creationId xmlns:a16="http://schemas.microsoft.com/office/drawing/2014/main" id="{CADF5960-7D28-2869-EB9E-08C1EC5F069C}"/>
              </a:ext>
            </a:extLst>
          </p:cNvPr>
          <p:cNvSpPr txBox="1"/>
          <p:nvPr/>
        </p:nvSpPr>
        <p:spPr>
          <a:xfrm>
            <a:off x="238663" y="3381337"/>
            <a:ext cx="8640294" cy="3046988"/>
          </a:xfrm>
          <a:prstGeom prst="rect">
            <a:avLst/>
          </a:prstGeom>
          <a:noFill/>
        </p:spPr>
        <p:txBody>
          <a:bodyPr wrap="square" rtlCol="0">
            <a:spAutoFit/>
          </a:bodyPr>
          <a:lstStyle/>
          <a:p>
            <a:r>
              <a:rPr lang="en-US" sz="1600" dirty="0">
                <a:effectLst/>
              </a:rPr>
              <a:t>The goal of this analysis was to understand how well Team E performed against these groups across multiple domains of scientific study, taking into account a wide range of factors to measure publication influence </a:t>
            </a:r>
            <a:r>
              <a:rPr lang="en-US" sz="1600" dirty="0"/>
              <a:t>and lasting impact.</a:t>
            </a:r>
          </a:p>
          <a:p>
            <a:endParaRPr lang="en-US" sz="1600" dirty="0">
              <a:cs typeface="Arial" panose="020B0604020202020204" pitchFamily="34" charset="0"/>
            </a:endParaRPr>
          </a:p>
          <a:p>
            <a:r>
              <a:rPr lang="en-US" sz="1600" dirty="0">
                <a:cs typeface="Arial" panose="020B0604020202020204" pitchFamily="34" charset="0"/>
              </a:rPr>
              <a:t>The results of this study lead to the conclusion that </a:t>
            </a:r>
            <a:r>
              <a:rPr lang="en-US" sz="1600" b="1" dirty="0">
                <a:cs typeface="Arial" panose="020B0604020202020204" pitchFamily="34" charset="0"/>
              </a:rPr>
              <a:t>Team E leads the BRAIN Initiative </a:t>
            </a:r>
            <a:r>
              <a:rPr lang="en-US" sz="1600" dirty="0">
                <a:cs typeface="Arial" panose="020B0604020202020204" pitchFamily="34" charset="0"/>
              </a:rPr>
              <a:t>in both volume and cost-efficiency of publications. Compared to CRCNS, Team E publications are </a:t>
            </a:r>
            <a:r>
              <a:rPr lang="en-US" sz="1600" b="1" dirty="0">
                <a:cs typeface="Arial" panose="020B0604020202020204" pitchFamily="34" charset="0"/>
              </a:rPr>
              <a:t>better recognized in their field</a:t>
            </a:r>
            <a:r>
              <a:rPr lang="en-US" sz="1600" dirty="0">
                <a:cs typeface="Arial" panose="020B0604020202020204" pitchFamily="34" charset="0"/>
              </a:rPr>
              <a:t> for every domain analyzed.</a:t>
            </a:r>
          </a:p>
          <a:p>
            <a:endParaRPr lang="en-US" sz="1600" dirty="0">
              <a:cs typeface="Arial" panose="020B0604020202020204" pitchFamily="34" charset="0"/>
            </a:endParaRPr>
          </a:p>
          <a:p>
            <a:r>
              <a:rPr lang="en-US" sz="1600" dirty="0">
                <a:cs typeface="Arial" panose="020B0604020202020204" pitchFamily="34" charset="0"/>
              </a:rPr>
              <a:t>Our Team E analysis was performed over a total of 1,440 projects over 27 FOAs since 2014.</a:t>
            </a:r>
          </a:p>
          <a:p>
            <a:r>
              <a:rPr lang="en-US" sz="1600" dirty="0">
                <a:cs typeface="Arial" panose="020B0604020202020204" pitchFamily="34" charset="0"/>
              </a:rPr>
              <a:t>All other BRAIN teams combined totaled 2,150 projects over 89 FOAs. CRCNS comprised 603 projects over 42 FOAs, and OBSSR had about 43,000 projects over 4,060 FOAs.</a:t>
            </a:r>
          </a:p>
          <a:p>
            <a:endParaRPr lang="en-US" sz="1600" dirty="0">
              <a:cs typeface="Arial" panose="020B0604020202020204" pitchFamily="34" charset="0"/>
            </a:endParaRPr>
          </a:p>
        </p:txBody>
      </p:sp>
      <p:sp>
        <p:nvSpPr>
          <p:cNvPr id="12" name="Rounded Rectangle 11">
            <a:extLst>
              <a:ext uri="{FF2B5EF4-FFF2-40B4-BE49-F238E27FC236}">
                <a16:creationId xmlns:a16="http://schemas.microsoft.com/office/drawing/2014/main" id="{EAB83F15-55AF-3396-44A7-A752140FBB29}"/>
              </a:ext>
            </a:extLst>
          </p:cNvPr>
          <p:cNvSpPr/>
          <p:nvPr/>
        </p:nvSpPr>
        <p:spPr>
          <a:xfrm>
            <a:off x="10600159" y="1395428"/>
            <a:ext cx="1326382" cy="482321"/>
          </a:xfrm>
          <a:prstGeom prst="roundRect">
            <a:avLst/>
          </a:prstGeom>
          <a:solidFill>
            <a:srgbClr val="BFE0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ln>
                  <a:solidFill>
                    <a:sysClr val="windowText" lastClr="000000"/>
                  </a:solidFill>
                </a:ln>
                <a:solidFill>
                  <a:sysClr val="windowText" lastClr="000000"/>
                </a:solidFill>
              </a:rPr>
              <a:t>Team A</a:t>
            </a:r>
          </a:p>
        </p:txBody>
      </p:sp>
      <p:cxnSp>
        <p:nvCxnSpPr>
          <p:cNvPr id="16" name="Elbow Connector 15">
            <a:extLst>
              <a:ext uri="{FF2B5EF4-FFF2-40B4-BE49-F238E27FC236}">
                <a16:creationId xmlns:a16="http://schemas.microsoft.com/office/drawing/2014/main" id="{C029F45D-3ECB-94AD-A3EF-320B9CEBE862}"/>
              </a:ext>
            </a:extLst>
          </p:cNvPr>
          <p:cNvCxnSpPr>
            <a:cxnSpLocks/>
            <a:endCxn id="20" idx="1"/>
          </p:cNvCxnSpPr>
          <p:nvPr/>
        </p:nvCxnSpPr>
        <p:spPr>
          <a:xfrm rot="5400000" flipH="1" flipV="1">
            <a:off x="9201508" y="2048002"/>
            <a:ext cx="1810064" cy="987238"/>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Rounded Rectangle 17">
            <a:extLst>
              <a:ext uri="{FF2B5EF4-FFF2-40B4-BE49-F238E27FC236}">
                <a16:creationId xmlns:a16="http://schemas.microsoft.com/office/drawing/2014/main" id="{7CBFC45E-B90C-377E-C863-FA2F0DA396ED}"/>
              </a:ext>
            </a:extLst>
          </p:cNvPr>
          <p:cNvSpPr/>
          <p:nvPr/>
        </p:nvSpPr>
        <p:spPr>
          <a:xfrm>
            <a:off x="10600159" y="1978015"/>
            <a:ext cx="1326382" cy="482321"/>
          </a:xfrm>
          <a:prstGeom prst="roundRect">
            <a:avLst/>
          </a:prstGeom>
          <a:solidFill>
            <a:srgbClr val="B9E6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ln>
                  <a:solidFill>
                    <a:sysClr val="windowText" lastClr="000000"/>
                  </a:solidFill>
                </a:ln>
                <a:solidFill>
                  <a:sysClr val="windowText" lastClr="000000"/>
                </a:solidFill>
              </a:rPr>
              <a:t>Team B</a:t>
            </a:r>
          </a:p>
        </p:txBody>
      </p:sp>
      <p:cxnSp>
        <p:nvCxnSpPr>
          <p:cNvPr id="20" name="Elbow Connector 19">
            <a:extLst>
              <a:ext uri="{FF2B5EF4-FFF2-40B4-BE49-F238E27FC236}">
                <a16:creationId xmlns:a16="http://schemas.microsoft.com/office/drawing/2014/main" id="{244345D3-A258-AE89-6FA7-526464D9498A}"/>
              </a:ext>
            </a:extLst>
          </p:cNvPr>
          <p:cNvCxnSpPr>
            <a:cxnSpLocks/>
            <a:endCxn id="21" idx="1"/>
          </p:cNvCxnSpPr>
          <p:nvPr/>
        </p:nvCxnSpPr>
        <p:spPr>
          <a:xfrm rot="5400000" flipH="1" flipV="1">
            <a:off x="9492802" y="2339296"/>
            <a:ext cx="1227477" cy="987238"/>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ounded Rectangle 20">
            <a:extLst>
              <a:ext uri="{FF2B5EF4-FFF2-40B4-BE49-F238E27FC236}">
                <a16:creationId xmlns:a16="http://schemas.microsoft.com/office/drawing/2014/main" id="{7446F3A9-671C-EFB7-A05F-85D4E35E66BB}"/>
              </a:ext>
            </a:extLst>
          </p:cNvPr>
          <p:cNvSpPr/>
          <p:nvPr/>
        </p:nvSpPr>
        <p:spPr>
          <a:xfrm>
            <a:off x="10626955" y="2570370"/>
            <a:ext cx="1326382" cy="482321"/>
          </a:xfrm>
          <a:prstGeom prst="roundRect">
            <a:avLst/>
          </a:prstGeom>
          <a:solidFill>
            <a:srgbClr val="C9E6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ln>
                  <a:solidFill>
                    <a:sysClr val="windowText" lastClr="000000"/>
                  </a:solidFill>
                </a:ln>
                <a:solidFill>
                  <a:sysClr val="windowText" lastClr="000000"/>
                </a:solidFill>
              </a:rPr>
              <a:t>Team C</a:t>
            </a:r>
          </a:p>
        </p:txBody>
      </p:sp>
      <p:cxnSp>
        <p:nvCxnSpPr>
          <p:cNvPr id="23" name="Elbow Connector 22">
            <a:extLst>
              <a:ext uri="{FF2B5EF4-FFF2-40B4-BE49-F238E27FC236}">
                <a16:creationId xmlns:a16="http://schemas.microsoft.com/office/drawing/2014/main" id="{0C68C196-906B-0C57-0136-E47C9253DC7F}"/>
              </a:ext>
            </a:extLst>
          </p:cNvPr>
          <p:cNvCxnSpPr>
            <a:cxnSpLocks/>
            <a:endCxn id="24" idx="1"/>
          </p:cNvCxnSpPr>
          <p:nvPr/>
        </p:nvCxnSpPr>
        <p:spPr>
          <a:xfrm rot="5400000" flipH="1" flipV="1">
            <a:off x="9802377" y="2622075"/>
            <a:ext cx="635122" cy="101403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ounded Rectangle 23">
            <a:extLst>
              <a:ext uri="{FF2B5EF4-FFF2-40B4-BE49-F238E27FC236}">
                <a16:creationId xmlns:a16="http://schemas.microsoft.com/office/drawing/2014/main" id="{2137EC83-1985-67DF-5376-0DE58A665F36}"/>
              </a:ext>
            </a:extLst>
          </p:cNvPr>
          <p:cNvSpPr/>
          <p:nvPr/>
        </p:nvSpPr>
        <p:spPr>
          <a:xfrm>
            <a:off x="10626955" y="3735544"/>
            <a:ext cx="1326382" cy="482321"/>
          </a:xfrm>
          <a:prstGeom prst="roundRect">
            <a:avLst/>
          </a:prstGeom>
          <a:solidFill>
            <a:srgbClr val="E8D3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ln>
                  <a:solidFill>
                    <a:sysClr val="windowText" lastClr="000000"/>
                  </a:solidFill>
                </a:ln>
                <a:solidFill>
                  <a:sysClr val="windowText" lastClr="000000"/>
                </a:solidFill>
              </a:rPr>
              <a:t>Team N</a:t>
            </a:r>
          </a:p>
        </p:txBody>
      </p:sp>
      <p:cxnSp>
        <p:nvCxnSpPr>
          <p:cNvPr id="25" name="Elbow Connector 24">
            <a:extLst>
              <a:ext uri="{FF2B5EF4-FFF2-40B4-BE49-F238E27FC236}">
                <a16:creationId xmlns:a16="http://schemas.microsoft.com/office/drawing/2014/main" id="{801AB6B2-EBED-F22A-BC0B-AC0617D6BB26}"/>
              </a:ext>
            </a:extLst>
          </p:cNvPr>
          <p:cNvCxnSpPr>
            <a:cxnSpLocks/>
            <a:endCxn id="25" idx="1"/>
          </p:cNvCxnSpPr>
          <p:nvPr/>
        </p:nvCxnSpPr>
        <p:spPr>
          <a:xfrm rot="16200000" flipH="1">
            <a:off x="10096073" y="3445822"/>
            <a:ext cx="47731" cy="101403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ounded Rectangle 26">
            <a:extLst>
              <a:ext uri="{FF2B5EF4-FFF2-40B4-BE49-F238E27FC236}">
                <a16:creationId xmlns:a16="http://schemas.microsoft.com/office/drawing/2014/main" id="{1CB5BDD0-2167-AD31-9D25-10A57B69E802}"/>
              </a:ext>
            </a:extLst>
          </p:cNvPr>
          <p:cNvSpPr/>
          <p:nvPr/>
        </p:nvSpPr>
        <p:spPr>
          <a:xfrm>
            <a:off x="8949729" y="3446652"/>
            <a:ext cx="1326382" cy="482321"/>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ln>
                  <a:solidFill>
                    <a:sysClr val="windowText" lastClr="000000"/>
                  </a:solidFill>
                </a:ln>
                <a:solidFill>
                  <a:sysClr val="windowText" lastClr="000000"/>
                </a:solidFill>
              </a:rPr>
              <a:t>Team E</a:t>
            </a:r>
          </a:p>
        </p:txBody>
      </p:sp>
      <p:cxnSp>
        <p:nvCxnSpPr>
          <p:cNvPr id="28" name="Elbow Connector 27">
            <a:extLst>
              <a:ext uri="{FF2B5EF4-FFF2-40B4-BE49-F238E27FC236}">
                <a16:creationId xmlns:a16="http://schemas.microsoft.com/office/drawing/2014/main" id="{92071730-2E1D-D227-C53D-85BE14E99453}"/>
              </a:ext>
            </a:extLst>
          </p:cNvPr>
          <p:cNvCxnSpPr>
            <a:cxnSpLocks/>
            <a:stCxn id="27" idx="2"/>
            <a:endCxn id="30" idx="1"/>
          </p:cNvCxnSpPr>
          <p:nvPr/>
        </p:nvCxnSpPr>
        <p:spPr>
          <a:xfrm rot="16200000" flipH="1">
            <a:off x="8867402" y="4674490"/>
            <a:ext cx="2515118" cy="102408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ounded Rectangle 29">
            <a:extLst>
              <a:ext uri="{FF2B5EF4-FFF2-40B4-BE49-F238E27FC236}">
                <a16:creationId xmlns:a16="http://schemas.microsoft.com/office/drawing/2014/main" id="{6C308D02-1E1C-7BC8-F61E-95EE587BF420}"/>
              </a:ext>
            </a:extLst>
          </p:cNvPr>
          <p:cNvSpPr/>
          <p:nvPr/>
        </p:nvSpPr>
        <p:spPr>
          <a:xfrm>
            <a:off x="10626955" y="3152957"/>
            <a:ext cx="1326382" cy="482321"/>
          </a:xfrm>
          <a:prstGeom prst="roundRect">
            <a:avLst/>
          </a:prstGeom>
          <a:solidFill>
            <a:srgbClr val="E5E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ln>
                  <a:solidFill>
                    <a:sysClr val="windowText" lastClr="000000"/>
                  </a:solidFill>
                </a:ln>
                <a:solidFill>
                  <a:sysClr val="windowText" lastClr="000000"/>
                </a:solidFill>
              </a:rPr>
              <a:t>Team D</a:t>
            </a:r>
          </a:p>
        </p:txBody>
      </p:sp>
      <p:cxnSp>
        <p:nvCxnSpPr>
          <p:cNvPr id="31" name="Elbow Connector 30">
            <a:extLst>
              <a:ext uri="{FF2B5EF4-FFF2-40B4-BE49-F238E27FC236}">
                <a16:creationId xmlns:a16="http://schemas.microsoft.com/office/drawing/2014/main" id="{7F83C91D-BD46-8D27-9DC0-528289FCEE29}"/>
              </a:ext>
            </a:extLst>
          </p:cNvPr>
          <p:cNvCxnSpPr>
            <a:cxnSpLocks/>
            <a:endCxn id="28" idx="1"/>
          </p:cNvCxnSpPr>
          <p:nvPr/>
        </p:nvCxnSpPr>
        <p:spPr>
          <a:xfrm rot="5400000" flipH="1" flipV="1">
            <a:off x="10093671" y="2913369"/>
            <a:ext cx="52535" cy="101403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Rounded Rectangle 31">
            <a:extLst>
              <a:ext uri="{FF2B5EF4-FFF2-40B4-BE49-F238E27FC236}">
                <a16:creationId xmlns:a16="http://schemas.microsoft.com/office/drawing/2014/main" id="{FD9F810F-066E-7295-B869-17D92AD2B686}"/>
              </a:ext>
            </a:extLst>
          </p:cNvPr>
          <p:cNvSpPr/>
          <p:nvPr/>
        </p:nvSpPr>
        <p:spPr>
          <a:xfrm>
            <a:off x="10637003" y="4299549"/>
            <a:ext cx="1326382" cy="482321"/>
          </a:xfrm>
          <a:prstGeom prst="roundRect">
            <a:avLst/>
          </a:prstGeom>
          <a:solidFill>
            <a:srgbClr val="ECBB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ln>
                  <a:solidFill>
                    <a:sysClr val="windowText" lastClr="000000"/>
                  </a:solidFill>
                </a:ln>
                <a:solidFill>
                  <a:sysClr val="windowText" lastClr="000000"/>
                </a:solidFill>
              </a:rPr>
              <a:t>Team Data</a:t>
            </a:r>
          </a:p>
        </p:txBody>
      </p:sp>
      <p:cxnSp>
        <p:nvCxnSpPr>
          <p:cNvPr id="33" name="Elbow Connector 32">
            <a:extLst>
              <a:ext uri="{FF2B5EF4-FFF2-40B4-BE49-F238E27FC236}">
                <a16:creationId xmlns:a16="http://schemas.microsoft.com/office/drawing/2014/main" id="{0457A7CA-C87C-27C2-3412-BB86E5D0E571}"/>
              </a:ext>
            </a:extLst>
          </p:cNvPr>
          <p:cNvCxnSpPr>
            <a:cxnSpLocks/>
            <a:endCxn id="31" idx="1"/>
          </p:cNvCxnSpPr>
          <p:nvPr/>
        </p:nvCxnSpPr>
        <p:spPr>
          <a:xfrm rot="16200000" flipH="1">
            <a:off x="9819094" y="3722801"/>
            <a:ext cx="611736" cy="102408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Rounded Rectangle 33">
            <a:extLst>
              <a:ext uri="{FF2B5EF4-FFF2-40B4-BE49-F238E27FC236}">
                <a16:creationId xmlns:a16="http://schemas.microsoft.com/office/drawing/2014/main" id="{7E80263D-BDA9-DDBE-A118-618C9AD1A050}"/>
              </a:ext>
            </a:extLst>
          </p:cNvPr>
          <p:cNvSpPr/>
          <p:nvPr/>
        </p:nvSpPr>
        <p:spPr>
          <a:xfrm>
            <a:off x="10637003" y="4882136"/>
            <a:ext cx="1326382" cy="482321"/>
          </a:xfrm>
          <a:prstGeom prst="roundRect">
            <a:avLst/>
          </a:prstGeom>
          <a:solidFill>
            <a:srgbClr val="EBC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dirty="0">
                <a:ln>
                  <a:solidFill>
                    <a:sysClr val="windowText" lastClr="000000"/>
                  </a:solidFill>
                </a:ln>
                <a:solidFill>
                  <a:sysClr val="windowText" lastClr="000000"/>
                </a:solidFill>
              </a:rPr>
              <a:t>Team TIE</a:t>
            </a:r>
          </a:p>
        </p:txBody>
      </p:sp>
      <p:cxnSp>
        <p:nvCxnSpPr>
          <p:cNvPr id="35" name="Elbow Connector 34">
            <a:extLst>
              <a:ext uri="{FF2B5EF4-FFF2-40B4-BE49-F238E27FC236}">
                <a16:creationId xmlns:a16="http://schemas.microsoft.com/office/drawing/2014/main" id="{51B8FD77-EB4B-A6E9-0E65-4463FB3A3D7C}"/>
              </a:ext>
            </a:extLst>
          </p:cNvPr>
          <p:cNvCxnSpPr>
            <a:cxnSpLocks/>
            <a:endCxn id="32" idx="1"/>
          </p:cNvCxnSpPr>
          <p:nvPr/>
        </p:nvCxnSpPr>
        <p:spPr>
          <a:xfrm rot="16200000" flipH="1">
            <a:off x="9527801" y="4014094"/>
            <a:ext cx="1194323" cy="102408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Rounded Rectangle 35">
            <a:extLst>
              <a:ext uri="{FF2B5EF4-FFF2-40B4-BE49-F238E27FC236}">
                <a16:creationId xmlns:a16="http://schemas.microsoft.com/office/drawing/2014/main" id="{603AF26B-25B7-6BDA-CBB7-924A3C714BD4}"/>
              </a:ext>
            </a:extLst>
          </p:cNvPr>
          <p:cNvSpPr/>
          <p:nvPr/>
        </p:nvSpPr>
        <p:spPr>
          <a:xfrm>
            <a:off x="10637003" y="5639529"/>
            <a:ext cx="1326382" cy="482321"/>
          </a:xfrm>
          <a:prstGeom prst="roundRect">
            <a:avLst>
              <a:gd name="adj" fmla="val 16667"/>
            </a:avLst>
          </a:prstGeom>
          <a:solidFill>
            <a:srgbClr val="D1AF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2000" dirty="0">
                <a:ln>
                  <a:solidFill>
                    <a:sysClr val="windowText" lastClr="000000"/>
                  </a:solidFill>
                </a:ln>
                <a:solidFill>
                  <a:sysClr val="windowText" lastClr="000000"/>
                </a:solidFill>
              </a:rPr>
              <a:t>CRCNS</a:t>
            </a:r>
            <a:endParaRPr lang="en-US" sz="2400" dirty="0">
              <a:ln>
                <a:solidFill>
                  <a:sysClr val="windowText" lastClr="000000"/>
                </a:solidFill>
              </a:ln>
              <a:solidFill>
                <a:sysClr val="windowText" lastClr="000000"/>
              </a:solidFill>
            </a:endParaRPr>
          </a:p>
        </p:txBody>
      </p:sp>
      <p:cxnSp>
        <p:nvCxnSpPr>
          <p:cNvPr id="37" name="Elbow Connector 36">
            <a:extLst>
              <a:ext uri="{FF2B5EF4-FFF2-40B4-BE49-F238E27FC236}">
                <a16:creationId xmlns:a16="http://schemas.microsoft.com/office/drawing/2014/main" id="{F2A7F6AC-DF58-5C81-8C16-22029FB72F98}"/>
              </a:ext>
            </a:extLst>
          </p:cNvPr>
          <p:cNvCxnSpPr>
            <a:cxnSpLocks/>
            <a:endCxn id="33" idx="1"/>
          </p:cNvCxnSpPr>
          <p:nvPr/>
        </p:nvCxnSpPr>
        <p:spPr>
          <a:xfrm rot="16200000" flipH="1">
            <a:off x="9149104" y="4392791"/>
            <a:ext cx="1951716" cy="102408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Elbow Connector 37">
            <a:extLst>
              <a:ext uri="{FF2B5EF4-FFF2-40B4-BE49-F238E27FC236}">
                <a16:creationId xmlns:a16="http://schemas.microsoft.com/office/drawing/2014/main" id="{4482BAE5-19F6-34C9-1E1C-D19C54EA6EF8}"/>
              </a:ext>
            </a:extLst>
          </p:cNvPr>
          <p:cNvCxnSpPr>
            <a:cxnSpLocks/>
            <a:endCxn id="20" idx="1"/>
          </p:cNvCxnSpPr>
          <p:nvPr/>
        </p:nvCxnSpPr>
        <p:spPr>
          <a:xfrm rot="5400000" flipH="1" flipV="1">
            <a:off x="9201508" y="2048002"/>
            <a:ext cx="1810064" cy="987238"/>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a:extLst>
              <a:ext uri="{FF2B5EF4-FFF2-40B4-BE49-F238E27FC236}">
                <a16:creationId xmlns:a16="http://schemas.microsoft.com/office/drawing/2014/main" id="{F8E432B3-12DF-53F2-F631-D45C0ABB043C}"/>
              </a:ext>
            </a:extLst>
          </p:cNvPr>
          <p:cNvCxnSpPr>
            <a:cxnSpLocks/>
            <a:endCxn id="21" idx="1"/>
          </p:cNvCxnSpPr>
          <p:nvPr/>
        </p:nvCxnSpPr>
        <p:spPr>
          <a:xfrm rot="5400000" flipH="1" flipV="1">
            <a:off x="9492802" y="2339296"/>
            <a:ext cx="1227477" cy="987238"/>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Elbow Connector 39">
            <a:extLst>
              <a:ext uri="{FF2B5EF4-FFF2-40B4-BE49-F238E27FC236}">
                <a16:creationId xmlns:a16="http://schemas.microsoft.com/office/drawing/2014/main" id="{533B8F04-AAC9-925B-1470-42F25FC06DD4}"/>
              </a:ext>
            </a:extLst>
          </p:cNvPr>
          <p:cNvCxnSpPr>
            <a:cxnSpLocks/>
            <a:endCxn id="24" idx="1"/>
          </p:cNvCxnSpPr>
          <p:nvPr/>
        </p:nvCxnSpPr>
        <p:spPr>
          <a:xfrm rot="5400000" flipH="1" flipV="1">
            <a:off x="9802377" y="2622075"/>
            <a:ext cx="635122" cy="101403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Elbow Connector 40">
            <a:extLst>
              <a:ext uri="{FF2B5EF4-FFF2-40B4-BE49-F238E27FC236}">
                <a16:creationId xmlns:a16="http://schemas.microsoft.com/office/drawing/2014/main" id="{22427662-46E5-49CC-7F90-A0CF04F2F9F4}"/>
              </a:ext>
            </a:extLst>
          </p:cNvPr>
          <p:cNvCxnSpPr>
            <a:cxnSpLocks/>
            <a:endCxn id="28" idx="1"/>
          </p:cNvCxnSpPr>
          <p:nvPr/>
        </p:nvCxnSpPr>
        <p:spPr>
          <a:xfrm rot="5400000" flipH="1" flipV="1">
            <a:off x="10093671" y="2913369"/>
            <a:ext cx="52535" cy="101403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Elbow Connector 41">
            <a:extLst>
              <a:ext uri="{FF2B5EF4-FFF2-40B4-BE49-F238E27FC236}">
                <a16:creationId xmlns:a16="http://schemas.microsoft.com/office/drawing/2014/main" id="{B41A141B-26FD-6F94-6726-5F452CDF1452}"/>
              </a:ext>
            </a:extLst>
          </p:cNvPr>
          <p:cNvCxnSpPr>
            <a:cxnSpLocks/>
            <a:endCxn id="25" idx="1"/>
          </p:cNvCxnSpPr>
          <p:nvPr/>
        </p:nvCxnSpPr>
        <p:spPr>
          <a:xfrm rot="16200000" flipH="1">
            <a:off x="10096073" y="3445822"/>
            <a:ext cx="47731" cy="101403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Elbow Connector 42">
            <a:extLst>
              <a:ext uri="{FF2B5EF4-FFF2-40B4-BE49-F238E27FC236}">
                <a16:creationId xmlns:a16="http://schemas.microsoft.com/office/drawing/2014/main" id="{37DF6C9F-280F-85E1-E447-EEE4C7389037}"/>
              </a:ext>
            </a:extLst>
          </p:cNvPr>
          <p:cNvCxnSpPr>
            <a:cxnSpLocks/>
            <a:endCxn id="31" idx="1"/>
          </p:cNvCxnSpPr>
          <p:nvPr/>
        </p:nvCxnSpPr>
        <p:spPr>
          <a:xfrm rot="16200000" flipH="1">
            <a:off x="9819094" y="3722801"/>
            <a:ext cx="611736" cy="102408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Elbow Connector 43">
            <a:extLst>
              <a:ext uri="{FF2B5EF4-FFF2-40B4-BE49-F238E27FC236}">
                <a16:creationId xmlns:a16="http://schemas.microsoft.com/office/drawing/2014/main" id="{658397EA-DD7C-7FB7-4879-617DABDFDEFF}"/>
              </a:ext>
            </a:extLst>
          </p:cNvPr>
          <p:cNvCxnSpPr>
            <a:cxnSpLocks/>
            <a:endCxn id="32" idx="1"/>
          </p:cNvCxnSpPr>
          <p:nvPr/>
        </p:nvCxnSpPr>
        <p:spPr>
          <a:xfrm rot="16200000" flipH="1">
            <a:off x="9527801" y="4014094"/>
            <a:ext cx="1194323" cy="102408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170C4BE8-848F-6F05-1D7C-5DA0FF78A9AB}"/>
              </a:ext>
            </a:extLst>
          </p:cNvPr>
          <p:cNvCxnSpPr>
            <a:cxnSpLocks/>
            <a:endCxn id="33" idx="1"/>
          </p:cNvCxnSpPr>
          <p:nvPr/>
        </p:nvCxnSpPr>
        <p:spPr>
          <a:xfrm rot="16200000" flipH="1">
            <a:off x="9149104" y="4392791"/>
            <a:ext cx="1951716" cy="102408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6" name="Rounded Rectangle 45">
            <a:extLst>
              <a:ext uri="{FF2B5EF4-FFF2-40B4-BE49-F238E27FC236}">
                <a16:creationId xmlns:a16="http://schemas.microsoft.com/office/drawing/2014/main" id="{9D308A6B-99F2-BA3E-8794-5659A0453638}"/>
              </a:ext>
            </a:extLst>
          </p:cNvPr>
          <p:cNvSpPr/>
          <p:nvPr/>
        </p:nvSpPr>
        <p:spPr>
          <a:xfrm>
            <a:off x="10637003" y="6202930"/>
            <a:ext cx="1326382" cy="482321"/>
          </a:xfrm>
          <a:prstGeom prst="roundRect">
            <a:avLst>
              <a:gd name="adj" fmla="val 16667"/>
            </a:avLst>
          </a:prstGeom>
          <a:solidFill>
            <a:srgbClr val="B0A6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en-US" sz="2000" dirty="0">
                <a:ln>
                  <a:solidFill>
                    <a:sysClr val="windowText" lastClr="000000"/>
                  </a:solidFill>
                </a:ln>
                <a:solidFill>
                  <a:sysClr val="windowText" lastClr="000000"/>
                </a:solidFill>
              </a:rPr>
              <a:t>OBSSR</a:t>
            </a:r>
            <a:endParaRPr lang="en-US" sz="2400" dirty="0">
              <a:ln>
                <a:solidFill>
                  <a:sysClr val="windowText" lastClr="000000"/>
                </a:solidFill>
              </a:ln>
              <a:solidFill>
                <a:sysClr val="windowText" lastClr="000000"/>
              </a:solidFill>
            </a:endParaRPr>
          </a:p>
        </p:txBody>
      </p:sp>
      <p:cxnSp>
        <p:nvCxnSpPr>
          <p:cNvPr id="47" name="Elbow Connector 46">
            <a:extLst>
              <a:ext uri="{FF2B5EF4-FFF2-40B4-BE49-F238E27FC236}">
                <a16:creationId xmlns:a16="http://schemas.microsoft.com/office/drawing/2014/main" id="{F63FFFBC-C315-5785-53E6-E2D45C6E0AAC}"/>
              </a:ext>
            </a:extLst>
          </p:cNvPr>
          <p:cNvCxnSpPr>
            <a:cxnSpLocks/>
            <a:stCxn id="27" idx="2"/>
            <a:endCxn id="30" idx="1"/>
          </p:cNvCxnSpPr>
          <p:nvPr/>
        </p:nvCxnSpPr>
        <p:spPr>
          <a:xfrm rot="16200000" flipH="1">
            <a:off x="8867402" y="4674490"/>
            <a:ext cx="2515118" cy="102408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Elbow Connector 48">
            <a:extLst>
              <a:ext uri="{FF2B5EF4-FFF2-40B4-BE49-F238E27FC236}">
                <a16:creationId xmlns:a16="http://schemas.microsoft.com/office/drawing/2014/main" id="{4F099B41-B244-AC8A-FD23-5AFDE22A5E8C}"/>
              </a:ext>
            </a:extLst>
          </p:cNvPr>
          <p:cNvCxnSpPr>
            <a:cxnSpLocks/>
            <a:stCxn id="27" idx="2"/>
            <a:endCxn id="30" idx="1"/>
          </p:cNvCxnSpPr>
          <p:nvPr/>
        </p:nvCxnSpPr>
        <p:spPr>
          <a:xfrm rot="16200000" flipH="1">
            <a:off x="8867402" y="4674490"/>
            <a:ext cx="2515118" cy="1024083"/>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546F2566-AD51-1F47-BD76-E57FCA7F4512}"/>
              </a:ext>
            </a:extLst>
          </p:cNvPr>
          <p:cNvSpPr/>
          <p:nvPr/>
        </p:nvSpPr>
        <p:spPr>
          <a:xfrm>
            <a:off x="0" y="361862"/>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51" name="TextBox 50">
            <a:extLst>
              <a:ext uri="{FF2B5EF4-FFF2-40B4-BE49-F238E27FC236}">
                <a16:creationId xmlns:a16="http://schemas.microsoft.com/office/drawing/2014/main" id="{11677633-3005-A366-28FD-BFB6AAC12BC2}"/>
              </a:ext>
            </a:extLst>
          </p:cNvPr>
          <p:cNvSpPr txBox="1"/>
          <p:nvPr/>
        </p:nvSpPr>
        <p:spPr>
          <a:xfrm>
            <a:off x="238663" y="821544"/>
            <a:ext cx="8718642" cy="369332"/>
          </a:xfrm>
          <a:prstGeom prst="rect">
            <a:avLst/>
          </a:prstGeom>
          <a:noFill/>
        </p:spPr>
        <p:txBody>
          <a:bodyPr wrap="square" rtlCol="0">
            <a:spAutoFit/>
          </a:bodyPr>
          <a:lstStyle/>
          <a:p>
            <a:r>
              <a:rPr lang="en-US" dirty="0">
                <a:solidFill>
                  <a:schemeClr val="tx1">
                    <a:lumMod val="85000"/>
                    <a:lumOff val="15000"/>
                  </a:schemeClr>
                </a:solidFill>
                <a:latin typeface="+mj-lt"/>
              </a:rPr>
              <a:t>A synopsis of our portfolio analysis</a:t>
            </a:r>
          </a:p>
        </p:txBody>
      </p:sp>
      <p:sp>
        <p:nvSpPr>
          <p:cNvPr id="52" name="TextBox 51">
            <a:extLst>
              <a:ext uri="{FF2B5EF4-FFF2-40B4-BE49-F238E27FC236}">
                <a16:creationId xmlns:a16="http://schemas.microsoft.com/office/drawing/2014/main" id="{E81BB7E5-B4AC-DD99-D578-2DED9F228F1F}"/>
              </a:ext>
            </a:extLst>
          </p:cNvPr>
          <p:cNvSpPr txBox="1"/>
          <p:nvPr/>
        </p:nvSpPr>
        <p:spPr>
          <a:xfrm>
            <a:off x="238663" y="405577"/>
            <a:ext cx="11569024" cy="461665"/>
          </a:xfrm>
          <a:prstGeom prst="rect">
            <a:avLst/>
          </a:prstGeom>
          <a:noFill/>
        </p:spPr>
        <p:txBody>
          <a:bodyPr wrap="square" rtlCol="0">
            <a:spAutoFit/>
          </a:bodyPr>
          <a:lstStyle/>
          <a:p>
            <a:r>
              <a:rPr lang="en-US" sz="2400" dirty="0">
                <a:latin typeface="+mj-lt"/>
              </a:rPr>
              <a:t>Overview and Conclusions from BRAINWORKS Review of Team E, CRCNS, and OBSSR</a:t>
            </a:r>
          </a:p>
        </p:txBody>
      </p:sp>
    </p:spTree>
    <p:extLst>
      <p:ext uri="{BB962C8B-B14F-4D97-AF65-F5344CB8AC3E}">
        <p14:creationId xmlns:p14="http://schemas.microsoft.com/office/powerpoint/2010/main" val="31725691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3EE1EDB9-001B-5574-7EF4-C05F7EC070CC}"/>
              </a:ext>
            </a:extLst>
          </p:cNvPr>
          <p:cNvSpPr txBox="1"/>
          <p:nvPr/>
        </p:nvSpPr>
        <p:spPr>
          <a:xfrm>
            <a:off x="741785" y="6382123"/>
            <a:ext cx="819455" cy="369332"/>
          </a:xfrm>
          <a:prstGeom prst="rect">
            <a:avLst/>
          </a:prstGeom>
          <a:noFill/>
        </p:spPr>
        <p:txBody>
          <a:bodyPr wrap="none" rtlCol="0">
            <a:spAutoFit/>
          </a:bodyPr>
          <a:lstStyle/>
          <a:p>
            <a:r>
              <a:rPr lang="en-US" dirty="0"/>
              <a:t>2.7 mil</a:t>
            </a:r>
          </a:p>
        </p:txBody>
      </p:sp>
      <p:sp>
        <p:nvSpPr>
          <p:cNvPr id="15" name="TextBox 14">
            <a:extLst>
              <a:ext uri="{FF2B5EF4-FFF2-40B4-BE49-F238E27FC236}">
                <a16:creationId xmlns:a16="http://schemas.microsoft.com/office/drawing/2014/main" id="{37F394C2-D9EC-6AC5-9E52-ACECC2B5CCD0}"/>
              </a:ext>
            </a:extLst>
          </p:cNvPr>
          <p:cNvSpPr txBox="1"/>
          <p:nvPr/>
        </p:nvSpPr>
        <p:spPr>
          <a:xfrm>
            <a:off x="3014705" y="5774546"/>
            <a:ext cx="639919" cy="369332"/>
          </a:xfrm>
          <a:prstGeom prst="rect">
            <a:avLst/>
          </a:prstGeom>
          <a:noFill/>
        </p:spPr>
        <p:txBody>
          <a:bodyPr wrap="none" rtlCol="0">
            <a:spAutoFit/>
          </a:bodyPr>
          <a:lstStyle/>
          <a:p>
            <a:r>
              <a:rPr lang="en-US" dirty="0"/>
              <a:t>400k</a:t>
            </a:r>
          </a:p>
        </p:txBody>
      </p:sp>
      <p:sp>
        <p:nvSpPr>
          <p:cNvPr id="22" name="TextBox 21">
            <a:extLst>
              <a:ext uri="{FF2B5EF4-FFF2-40B4-BE49-F238E27FC236}">
                <a16:creationId xmlns:a16="http://schemas.microsoft.com/office/drawing/2014/main" id="{73C5E537-9CDE-1CF4-71F9-1F99171D7D18}"/>
              </a:ext>
            </a:extLst>
          </p:cNvPr>
          <p:cNvSpPr txBox="1"/>
          <p:nvPr/>
        </p:nvSpPr>
        <p:spPr>
          <a:xfrm>
            <a:off x="5346128" y="5077444"/>
            <a:ext cx="522900" cy="369332"/>
          </a:xfrm>
          <a:prstGeom prst="rect">
            <a:avLst/>
          </a:prstGeom>
          <a:noFill/>
        </p:spPr>
        <p:txBody>
          <a:bodyPr wrap="none" rtlCol="0">
            <a:spAutoFit/>
          </a:bodyPr>
          <a:lstStyle/>
          <a:p>
            <a:r>
              <a:rPr lang="en-US" dirty="0"/>
              <a:t>20k</a:t>
            </a:r>
          </a:p>
        </p:txBody>
      </p:sp>
      <p:sp>
        <p:nvSpPr>
          <p:cNvPr id="32" name="Rectangle 31">
            <a:extLst>
              <a:ext uri="{FF2B5EF4-FFF2-40B4-BE49-F238E27FC236}">
                <a16:creationId xmlns:a16="http://schemas.microsoft.com/office/drawing/2014/main" id="{6D9615AB-4AC2-4B0B-3EE7-9E084CDAB25D}"/>
              </a:ext>
            </a:extLst>
          </p:cNvPr>
          <p:cNvSpPr/>
          <p:nvPr/>
        </p:nvSpPr>
        <p:spPr>
          <a:xfrm>
            <a:off x="546899" y="1844984"/>
            <a:ext cx="1238082" cy="44881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a:solidFill>
                    <a:sysClr val="windowText" lastClr="000000"/>
                  </a:solidFill>
                </a:ln>
                <a:solidFill>
                  <a:sysClr val="windowText" lastClr="000000"/>
                </a:solidFill>
              </a:rPr>
              <a:t>31523449</a:t>
            </a:r>
          </a:p>
          <a:p>
            <a:pPr algn="ctr"/>
            <a:r>
              <a:rPr lang="en-US" dirty="0">
                <a:ln>
                  <a:solidFill>
                    <a:sysClr val="windowText" lastClr="000000"/>
                  </a:solidFill>
                </a:ln>
                <a:solidFill>
                  <a:sysClr val="windowText" lastClr="000000"/>
                </a:solidFill>
              </a:rPr>
              <a:t>34127459</a:t>
            </a:r>
          </a:p>
          <a:p>
            <a:pPr algn="ctr"/>
            <a:r>
              <a:rPr lang="en-US" dirty="0">
                <a:ln>
                  <a:solidFill>
                    <a:sysClr val="windowText" lastClr="000000"/>
                  </a:solidFill>
                </a:ln>
                <a:solidFill>
                  <a:sysClr val="windowText" lastClr="000000"/>
                </a:solidFill>
              </a:rPr>
              <a:t>35231315</a:t>
            </a:r>
          </a:p>
          <a:p>
            <a:pPr algn="ctr"/>
            <a:r>
              <a:rPr lang="en-US" dirty="0">
                <a:ln>
                  <a:solidFill>
                    <a:sysClr val="windowText" lastClr="000000"/>
                  </a:solidFill>
                </a:ln>
                <a:solidFill>
                  <a:sysClr val="windowText" lastClr="000000"/>
                </a:solidFill>
              </a:rPr>
              <a:t>35060534</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37803434</a:t>
            </a:r>
          </a:p>
          <a:p>
            <a:pPr algn="ctr"/>
            <a:r>
              <a:rPr lang="en-US" dirty="0">
                <a:ln>
                  <a:solidFill>
                    <a:sysClr val="windowText" lastClr="000000"/>
                  </a:solidFill>
                </a:ln>
                <a:solidFill>
                  <a:sysClr val="windowText" lastClr="000000"/>
                </a:solidFill>
              </a:rPr>
              <a:t>31234586</a:t>
            </a:r>
          </a:p>
          <a:p>
            <a:pPr algn="ctr"/>
            <a:r>
              <a:rPr lang="en-US" dirty="0">
                <a:ln>
                  <a:solidFill>
                    <a:sysClr val="windowText" lastClr="000000"/>
                  </a:solidFill>
                </a:ln>
                <a:solidFill>
                  <a:sysClr val="windowText" lastClr="000000"/>
                </a:solidFill>
              </a:rPr>
              <a:t>33932935</a:t>
            </a:r>
          </a:p>
          <a:p>
            <a:pPr algn="ctr"/>
            <a:r>
              <a:rPr lang="en-US" dirty="0">
                <a:ln>
                  <a:solidFill>
                    <a:sysClr val="windowText" lastClr="000000"/>
                  </a:solidFill>
                </a:ln>
                <a:solidFill>
                  <a:sysClr val="windowText" lastClr="000000"/>
                </a:solidFill>
              </a:rPr>
              <a:t>32449269</a:t>
            </a:r>
          </a:p>
        </p:txBody>
      </p:sp>
      <p:sp>
        <p:nvSpPr>
          <p:cNvPr id="33" name="Rectangle 32">
            <a:extLst>
              <a:ext uri="{FF2B5EF4-FFF2-40B4-BE49-F238E27FC236}">
                <a16:creationId xmlns:a16="http://schemas.microsoft.com/office/drawing/2014/main" id="{8F3177C0-AC2F-EFEC-5571-B4FE013E5F86}"/>
              </a:ext>
            </a:extLst>
          </p:cNvPr>
          <p:cNvSpPr/>
          <p:nvPr/>
        </p:nvSpPr>
        <p:spPr>
          <a:xfrm>
            <a:off x="2303488" y="2636151"/>
            <a:ext cx="2062352" cy="3066433"/>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a:solidFill>
                    <a:sysClr val="windowText" lastClr="000000"/>
                  </a:solidFill>
                </a:ln>
                <a:solidFill>
                  <a:sysClr val="windowText" lastClr="000000"/>
                </a:solidFill>
              </a:rPr>
              <a:t>P50DA019506</a:t>
            </a:r>
          </a:p>
          <a:p>
            <a:pPr algn="ctr"/>
            <a:r>
              <a:rPr lang="en-US" dirty="0">
                <a:ln>
                  <a:solidFill>
                    <a:sysClr val="windowText" lastClr="000000"/>
                  </a:solidFill>
                </a:ln>
                <a:solidFill>
                  <a:sysClr val="windowText" lastClr="000000"/>
                </a:solidFill>
              </a:rPr>
              <a:t>U01AR057829</a:t>
            </a:r>
          </a:p>
          <a:p>
            <a:pPr algn="ctr"/>
            <a:r>
              <a:rPr lang="en-US" dirty="0">
                <a:ln>
                  <a:solidFill>
                    <a:sysClr val="windowText" lastClr="000000"/>
                  </a:solidFill>
                </a:ln>
                <a:solidFill>
                  <a:sysClr val="windowText" lastClr="000000"/>
                </a:solidFill>
              </a:rPr>
              <a:t>P30OD010971</a:t>
            </a:r>
          </a:p>
          <a:p>
            <a:pPr algn="ctr"/>
            <a:r>
              <a:rPr lang="en-US" dirty="0">
                <a:ln>
                  <a:solidFill>
                    <a:sysClr val="windowText" lastClr="000000"/>
                  </a:solidFill>
                </a:ln>
                <a:solidFill>
                  <a:sysClr val="windowText" lastClr="000000"/>
                </a:solidFill>
              </a:rPr>
              <a:t>R01AI091925</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a:t>
            </a:r>
          </a:p>
          <a:p>
            <a:pPr algn="ctr"/>
            <a:r>
              <a:rPr lang="en-US" dirty="0">
                <a:ln>
                  <a:solidFill>
                    <a:sysClr val="windowText" lastClr="000000"/>
                  </a:solidFill>
                </a:ln>
                <a:solidFill>
                  <a:sysClr val="windowText" lastClr="000000"/>
                </a:solidFill>
              </a:rPr>
              <a:t>R01DK053307</a:t>
            </a:r>
          </a:p>
          <a:p>
            <a:pPr algn="ctr"/>
            <a:r>
              <a:rPr lang="en-US" dirty="0">
                <a:ln>
                  <a:solidFill>
                    <a:sysClr val="windowText" lastClr="000000"/>
                  </a:solidFill>
                </a:ln>
                <a:solidFill>
                  <a:sysClr val="windowText" lastClr="000000"/>
                </a:solidFill>
              </a:rPr>
              <a:t>P30DK034754</a:t>
            </a:r>
          </a:p>
          <a:p>
            <a:pPr algn="ctr"/>
            <a:r>
              <a:rPr lang="en-US" dirty="0">
                <a:ln>
                  <a:solidFill>
                    <a:sysClr val="windowText" lastClr="000000"/>
                  </a:solidFill>
                </a:ln>
                <a:solidFill>
                  <a:sysClr val="windowText" lastClr="000000"/>
                </a:solidFill>
              </a:rPr>
              <a:t>R01NS092335</a:t>
            </a:r>
          </a:p>
          <a:p>
            <a:pPr algn="ctr"/>
            <a:r>
              <a:rPr lang="en-US" dirty="0">
                <a:ln>
                  <a:solidFill>
                    <a:sysClr val="windowText" lastClr="000000"/>
                  </a:solidFill>
                </a:ln>
                <a:solidFill>
                  <a:sysClr val="windowText" lastClr="000000"/>
                </a:solidFill>
              </a:rPr>
              <a:t>R01HG003129</a:t>
            </a:r>
          </a:p>
        </p:txBody>
      </p:sp>
      <p:sp>
        <p:nvSpPr>
          <p:cNvPr id="34" name="Rectangle 33">
            <a:extLst>
              <a:ext uri="{FF2B5EF4-FFF2-40B4-BE49-F238E27FC236}">
                <a16:creationId xmlns:a16="http://schemas.microsoft.com/office/drawing/2014/main" id="{742C6490-CBFC-3B9D-03C7-91BA3CD4C502}"/>
              </a:ext>
            </a:extLst>
          </p:cNvPr>
          <p:cNvSpPr/>
          <p:nvPr/>
        </p:nvSpPr>
        <p:spPr>
          <a:xfrm>
            <a:off x="4927560" y="3054349"/>
            <a:ext cx="1360036" cy="1940458"/>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a:solidFill>
                    <a:sysClr val="windowText" lastClr="000000"/>
                  </a:solidFill>
                </a:ln>
                <a:solidFill>
                  <a:sysClr val="windowText" lastClr="000000"/>
                </a:solidFill>
              </a:rPr>
              <a:t>RFA-NS-12-015</a:t>
            </a:r>
          </a:p>
          <a:p>
            <a:pPr algn="ctr"/>
            <a:r>
              <a:rPr lang="en-US" sz="1400" dirty="0">
                <a:ln>
                  <a:solidFill>
                    <a:sysClr val="windowText" lastClr="000000"/>
                  </a:solidFill>
                </a:ln>
                <a:solidFill>
                  <a:sysClr val="windowText" lastClr="000000"/>
                </a:solidFill>
              </a:rPr>
              <a:t>RFA-MH-19-213</a:t>
            </a:r>
          </a:p>
          <a:p>
            <a:pPr algn="ctr"/>
            <a:r>
              <a:rPr lang="en-US" sz="1400" dirty="0">
                <a:ln>
                  <a:solidFill>
                    <a:sysClr val="windowText" lastClr="000000"/>
                  </a:solidFill>
                </a:ln>
                <a:solidFill>
                  <a:sysClr val="windowText" lastClr="000000"/>
                </a:solidFill>
              </a:rPr>
              <a:t>RFA-HL-90-145</a:t>
            </a:r>
          </a:p>
          <a:p>
            <a:pPr algn="ctr"/>
            <a:r>
              <a:rPr lang="en-US" sz="1400" dirty="0">
                <a:ln>
                  <a:solidFill>
                    <a:sysClr val="windowText" lastClr="000000"/>
                  </a:solidFill>
                </a:ln>
                <a:solidFill>
                  <a:sysClr val="windowText" lastClr="000000"/>
                </a:solidFill>
              </a:rPr>
              <a:t>.</a:t>
            </a:r>
          </a:p>
          <a:p>
            <a:pPr algn="ctr"/>
            <a:r>
              <a:rPr lang="en-US" sz="1400" dirty="0">
                <a:ln>
                  <a:solidFill>
                    <a:sysClr val="windowText" lastClr="000000"/>
                  </a:solidFill>
                </a:ln>
                <a:solidFill>
                  <a:sysClr val="windowText" lastClr="000000"/>
                </a:solidFill>
              </a:rPr>
              <a:t>.</a:t>
            </a:r>
          </a:p>
          <a:p>
            <a:pPr algn="ctr"/>
            <a:r>
              <a:rPr lang="en-US" sz="1400" dirty="0">
                <a:ln>
                  <a:solidFill>
                    <a:sysClr val="windowText" lastClr="000000"/>
                  </a:solidFill>
                </a:ln>
                <a:solidFill>
                  <a:sysClr val="windowText" lastClr="000000"/>
                </a:solidFill>
              </a:rPr>
              <a:t>RFA-EB-17-003</a:t>
            </a:r>
          </a:p>
          <a:p>
            <a:pPr algn="ctr"/>
            <a:r>
              <a:rPr lang="en-US" sz="1400" dirty="0">
                <a:ln>
                  <a:solidFill>
                    <a:sysClr val="windowText" lastClr="000000"/>
                  </a:solidFill>
                </a:ln>
                <a:solidFill>
                  <a:sysClr val="windowText" lastClr="000000"/>
                </a:solidFill>
              </a:rPr>
              <a:t>RFA-NS-91-103</a:t>
            </a:r>
          </a:p>
          <a:p>
            <a:pPr algn="ctr"/>
            <a:r>
              <a:rPr lang="en-US" sz="1400" dirty="0">
                <a:ln>
                  <a:solidFill>
                    <a:sysClr val="windowText" lastClr="000000"/>
                  </a:solidFill>
                </a:ln>
                <a:solidFill>
                  <a:sysClr val="windowText" lastClr="000000"/>
                </a:solidFill>
              </a:rPr>
              <a:t>RFA-DA-21-006</a:t>
            </a:r>
          </a:p>
        </p:txBody>
      </p:sp>
      <p:sp>
        <p:nvSpPr>
          <p:cNvPr id="35" name="TextBox 34">
            <a:extLst>
              <a:ext uri="{FF2B5EF4-FFF2-40B4-BE49-F238E27FC236}">
                <a16:creationId xmlns:a16="http://schemas.microsoft.com/office/drawing/2014/main" id="{F0DF607B-8542-6B08-C1E2-A6A1F6F4FEA3}"/>
              </a:ext>
            </a:extLst>
          </p:cNvPr>
          <p:cNvSpPr txBox="1"/>
          <p:nvPr/>
        </p:nvSpPr>
        <p:spPr>
          <a:xfrm>
            <a:off x="770639" y="1492413"/>
            <a:ext cx="790601" cy="369332"/>
          </a:xfrm>
          <a:prstGeom prst="rect">
            <a:avLst/>
          </a:prstGeom>
          <a:noFill/>
        </p:spPr>
        <p:txBody>
          <a:bodyPr wrap="none" rtlCol="0">
            <a:spAutoFit/>
          </a:bodyPr>
          <a:lstStyle/>
          <a:p>
            <a:r>
              <a:rPr lang="en-US" dirty="0"/>
              <a:t>PMIDs</a:t>
            </a:r>
          </a:p>
        </p:txBody>
      </p:sp>
      <p:sp>
        <p:nvSpPr>
          <p:cNvPr id="36" name="TextBox 35">
            <a:extLst>
              <a:ext uri="{FF2B5EF4-FFF2-40B4-BE49-F238E27FC236}">
                <a16:creationId xmlns:a16="http://schemas.microsoft.com/office/drawing/2014/main" id="{62D1CCA8-ED73-A34A-9C62-6CCAE1D8F8CC}"/>
              </a:ext>
            </a:extLst>
          </p:cNvPr>
          <p:cNvSpPr txBox="1"/>
          <p:nvPr/>
        </p:nvSpPr>
        <p:spPr>
          <a:xfrm>
            <a:off x="2234189" y="2241023"/>
            <a:ext cx="2240707" cy="369332"/>
          </a:xfrm>
          <a:prstGeom prst="rect">
            <a:avLst/>
          </a:prstGeom>
          <a:noFill/>
        </p:spPr>
        <p:txBody>
          <a:bodyPr wrap="square" rtlCol="0">
            <a:spAutoFit/>
          </a:bodyPr>
          <a:lstStyle/>
          <a:p>
            <a:r>
              <a:rPr lang="en-US" dirty="0"/>
              <a:t>Core Project Numbers</a:t>
            </a:r>
          </a:p>
        </p:txBody>
      </p:sp>
      <p:sp>
        <p:nvSpPr>
          <p:cNvPr id="37" name="TextBox 36">
            <a:extLst>
              <a:ext uri="{FF2B5EF4-FFF2-40B4-BE49-F238E27FC236}">
                <a16:creationId xmlns:a16="http://schemas.microsoft.com/office/drawing/2014/main" id="{D4D5E946-DD57-9674-8192-A9A1DC2590E4}"/>
              </a:ext>
            </a:extLst>
          </p:cNvPr>
          <p:cNvSpPr txBox="1"/>
          <p:nvPr/>
        </p:nvSpPr>
        <p:spPr>
          <a:xfrm>
            <a:off x="5287704" y="2663610"/>
            <a:ext cx="660950" cy="369332"/>
          </a:xfrm>
          <a:prstGeom prst="rect">
            <a:avLst/>
          </a:prstGeom>
          <a:noFill/>
        </p:spPr>
        <p:txBody>
          <a:bodyPr wrap="none" rtlCol="0">
            <a:spAutoFit/>
          </a:bodyPr>
          <a:lstStyle/>
          <a:p>
            <a:r>
              <a:rPr lang="en-US" dirty="0"/>
              <a:t>FOAs</a:t>
            </a:r>
          </a:p>
        </p:txBody>
      </p:sp>
      <p:sp>
        <p:nvSpPr>
          <p:cNvPr id="38" name="Rectangle 37">
            <a:extLst>
              <a:ext uri="{FF2B5EF4-FFF2-40B4-BE49-F238E27FC236}">
                <a16:creationId xmlns:a16="http://schemas.microsoft.com/office/drawing/2014/main" id="{7A2EAD06-9E1B-B4A2-4BA5-CF10000E9527}"/>
              </a:ext>
            </a:extLst>
          </p:cNvPr>
          <p:cNvSpPr/>
          <p:nvPr/>
        </p:nvSpPr>
        <p:spPr>
          <a:xfrm>
            <a:off x="6921198" y="2402980"/>
            <a:ext cx="1024708" cy="2868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a:solidFill>
                    <a:sysClr val="windowText" lastClr="000000"/>
                  </a:solidFill>
                </a:ln>
                <a:solidFill>
                  <a:sysClr val="windowText" lastClr="000000"/>
                </a:solidFill>
              </a:rPr>
              <a:t>Team A</a:t>
            </a:r>
          </a:p>
        </p:txBody>
      </p:sp>
      <p:sp>
        <p:nvSpPr>
          <p:cNvPr id="39" name="TextBox 38">
            <a:extLst>
              <a:ext uri="{FF2B5EF4-FFF2-40B4-BE49-F238E27FC236}">
                <a16:creationId xmlns:a16="http://schemas.microsoft.com/office/drawing/2014/main" id="{7E5D92C7-3686-40F3-AAC8-432A2690D4A0}"/>
              </a:ext>
            </a:extLst>
          </p:cNvPr>
          <p:cNvSpPr txBox="1"/>
          <p:nvPr/>
        </p:nvSpPr>
        <p:spPr>
          <a:xfrm>
            <a:off x="6712574" y="1609056"/>
            <a:ext cx="1444563" cy="369332"/>
          </a:xfrm>
          <a:prstGeom prst="rect">
            <a:avLst/>
          </a:prstGeom>
          <a:noFill/>
        </p:spPr>
        <p:txBody>
          <a:bodyPr wrap="none" rtlCol="0">
            <a:spAutoFit/>
          </a:bodyPr>
          <a:lstStyle/>
          <a:p>
            <a:r>
              <a:rPr lang="en-US" dirty="0"/>
              <a:t>Study Groups</a:t>
            </a:r>
          </a:p>
        </p:txBody>
      </p:sp>
      <p:sp>
        <p:nvSpPr>
          <p:cNvPr id="40" name="Rectangle 39">
            <a:extLst>
              <a:ext uri="{FF2B5EF4-FFF2-40B4-BE49-F238E27FC236}">
                <a16:creationId xmlns:a16="http://schemas.microsoft.com/office/drawing/2014/main" id="{5A369156-3CB3-B828-699D-FB176E903270}"/>
              </a:ext>
            </a:extLst>
          </p:cNvPr>
          <p:cNvSpPr/>
          <p:nvPr/>
        </p:nvSpPr>
        <p:spPr>
          <a:xfrm>
            <a:off x="6913855" y="2806040"/>
            <a:ext cx="1024708" cy="2868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a:solidFill>
                    <a:sysClr val="windowText" lastClr="000000"/>
                  </a:solidFill>
                </a:ln>
                <a:solidFill>
                  <a:sysClr val="windowText" lastClr="000000"/>
                </a:solidFill>
              </a:rPr>
              <a:t>Team B</a:t>
            </a:r>
          </a:p>
        </p:txBody>
      </p:sp>
      <p:sp>
        <p:nvSpPr>
          <p:cNvPr id="41" name="Rectangle 40">
            <a:extLst>
              <a:ext uri="{FF2B5EF4-FFF2-40B4-BE49-F238E27FC236}">
                <a16:creationId xmlns:a16="http://schemas.microsoft.com/office/drawing/2014/main" id="{52408E1B-F1FC-8123-64D5-F3B3EDE62335}"/>
              </a:ext>
            </a:extLst>
          </p:cNvPr>
          <p:cNvSpPr/>
          <p:nvPr/>
        </p:nvSpPr>
        <p:spPr>
          <a:xfrm>
            <a:off x="6921198" y="3209100"/>
            <a:ext cx="1027268" cy="2868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a:solidFill>
                    <a:sysClr val="windowText" lastClr="000000"/>
                  </a:solidFill>
                </a:ln>
                <a:solidFill>
                  <a:sysClr val="windowText" lastClr="000000"/>
                </a:solidFill>
              </a:rPr>
              <a:t>Team C</a:t>
            </a:r>
          </a:p>
        </p:txBody>
      </p:sp>
      <p:sp>
        <p:nvSpPr>
          <p:cNvPr id="42" name="Rectangle 41">
            <a:extLst>
              <a:ext uri="{FF2B5EF4-FFF2-40B4-BE49-F238E27FC236}">
                <a16:creationId xmlns:a16="http://schemas.microsoft.com/office/drawing/2014/main" id="{A9D90199-E00A-67F2-E7C5-462BA8BEF8CF}"/>
              </a:ext>
            </a:extLst>
          </p:cNvPr>
          <p:cNvSpPr/>
          <p:nvPr/>
        </p:nvSpPr>
        <p:spPr>
          <a:xfrm>
            <a:off x="6921198" y="3608624"/>
            <a:ext cx="1027268" cy="2868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a:solidFill>
                    <a:sysClr val="windowText" lastClr="000000"/>
                  </a:solidFill>
                </a:ln>
                <a:solidFill>
                  <a:sysClr val="windowText" lastClr="000000"/>
                </a:solidFill>
              </a:rPr>
              <a:t>Team D</a:t>
            </a:r>
          </a:p>
        </p:txBody>
      </p:sp>
      <p:sp>
        <p:nvSpPr>
          <p:cNvPr id="43" name="Rectangle 42">
            <a:extLst>
              <a:ext uri="{FF2B5EF4-FFF2-40B4-BE49-F238E27FC236}">
                <a16:creationId xmlns:a16="http://schemas.microsoft.com/office/drawing/2014/main" id="{22B78AE6-A775-1550-3676-E099C9D8DFAD}"/>
              </a:ext>
            </a:extLst>
          </p:cNvPr>
          <p:cNvSpPr/>
          <p:nvPr/>
        </p:nvSpPr>
        <p:spPr>
          <a:xfrm>
            <a:off x="6921198" y="4006141"/>
            <a:ext cx="1027268" cy="2868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a:solidFill>
                    <a:sysClr val="windowText" lastClr="000000"/>
                  </a:solidFill>
                </a:ln>
                <a:solidFill>
                  <a:sysClr val="windowText" lastClr="000000"/>
                </a:solidFill>
              </a:rPr>
              <a:t>Team E</a:t>
            </a:r>
          </a:p>
        </p:txBody>
      </p:sp>
      <p:sp>
        <p:nvSpPr>
          <p:cNvPr id="46" name="Rectangle 45">
            <a:extLst>
              <a:ext uri="{FF2B5EF4-FFF2-40B4-BE49-F238E27FC236}">
                <a16:creationId xmlns:a16="http://schemas.microsoft.com/office/drawing/2014/main" id="{743B060E-4406-3178-8442-FC4290EB3022}"/>
              </a:ext>
            </a:extLst>
          </p:cNvPr>
          <p:cNvSpPr/>
          <p:nvPr/>
        </p:nvSpPr>
        <p:spPr>
          <a:xfrm>
            <a:off x="6921198" y="4405045"/>
            <a:ext cx="1027268" cy="2868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a:solidFill>
                    <a:sysClr val="windowText" lastClr="000000"/>
                  </a:solidFill>
                </a:ln>
                <a:solidFill>
                  <a:sysClr val="windowText" lastClr="000000"/>
                </a:solidFill>
              </a:rPr>
              <a:t>Team TIE</a:t>
            </a:r>
          </a:p>
        </p:txBody>
      </p:sp>
      <p:sp>
        <p:nvSpPr>
          <p:cNvPr id="47" name="Rectangle 46">
            <a:extLst>
              <a:ext uri="{FF2B5EF4-FFF2-40B4-BE49-F238E27FC236}">
                <a16:creationId xmlns:a16="http://schemas.microsoft.com/office/drawing/2014/main" id="{FE52D9D1-175C-1E21-35C4-2ECDC73FDD67}"/>
              </a:ext>
            </a:extLst>
          </p:cNvPr>
          <p:cNvSpPr/>
          <p:nvPr/>
        </p:nvSpPr>
        <p:spPr>
          <a:xfrm>
            <a:off x="6921198" y="4803949"/>
            <a:ext cx="1027091" cy="2868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a:solidFill>
                    <a:sysClr val="windowText" lastClr="000000"/>
                  </a:solidFill>
                </a:ln>
                <a:solidFill>
                  <a:sysClr val="windowText" lastClr="000000"/>
                </a:solidFill>
              </a:rPr>
              <a:t>Team Data</a:t>
            </a:r>
          </a:p>
        </p:txBody>
      </p:sp>
      <p:sp>
        <p:nvSpPr>
          <p:cNvPr id="49" name="TextBox 48">
            <a:extLst>
              <a:ext uri="{FF2B5EF4-FFF2-40B4-BE49-F238E27FC236}">
                <a16:creationId xmlns:a16="http://schemas.microsoft.com/office/drawing/2014/main" id="{BD04FE0D-F810-DDB3-D70C-78B6C8C815BC}"/>
              </a:ext>
            </a:extLst>
          </p:cNvPr>
          <p:cNvSpPr txBox="1"/>
          <p:nvPr/>
        </p:nvSpPr>
        <p:spPr>
          <a:xfrm>
            <a:off x="9164791" y="1982480"/>
            <a:ext cx="2501198" cy="369332"/>
          </a:xfrm>
          <a:prstGeom prst="rect">
            <a:avLst/>
          </a:prstGeom>
          <a:noFill/>
        </p:spPr>
        <p:txBody>
          <a:bodyPr wrap="none" rtlCol="0">
            <a:spAutoFit/>
          </a:bodyPr>
          <a:lstStyle/>
          <a:p>
            <a:r>
              <a:rPr lang="en-US" dirty="0"/>
              <a:t>NIH Spending Categories</a:t>
            </a:r>
          </a:p>
        </p:txBody>
      </p:sp>
      <p:sp>
        <p:nvSpPr>
          <p:cNvPr id="54" name="Rounded Rectangle 53">
            <a:extLst>
              <a:ext uri="{FF2B5EF4-FFF2-40B4-BE49-F238E27FC236}">
                <a16:creationId xmlns:a16="http://schemas.microsoft.com/office/drawing/2014/main" id="{6FD2E3F4-F7E6-96C5-0E33-4BC087CCDCCA}"/>
              </a:ext>
            </a:extLst>
          </p:cNvPr>
          <p:cNvSpPr/>
          <p:nvPr/>
        </p:nvSpPr>
        <p:spPr>
          <a:xfrm>
            <a:off x="10614775" y="2990334"/>
            <a:ext cx="1443205" cy="368543"/>
          </a:xfrm>
          <a:prstGeom prst="roundRect">
            <a:avLst/>
          </a:prstGeom>
          <a:solidFill>
            <a:srgbClr val="FFC4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Data Science</a:t>
            </a:r>
          </a:p>
        </p:txBody>
      </p:sp>
      <p:cxnSp>
        <p:nvCxnSpPr>
          <p:cNvPr id="60" name="Straight Connector 59">
            <a:extLst>
              <a:ext uri="{FF2B5EF4-FFF2-40B4-BE49-F238E27FC236}">
                <a16:creationId xmlns:a16="http://schemas.microsoft.com/office/drawing/2014/main" id="{AF10D8A0-312A-3818-F4EF-C3A2C701CD23}"/>
              </a:ext>
            </a:extLst>
          </p:cNvPr>
          <p:cNvCxnSpPr>
            <a:cxnSpLocks/>
          </p:cNvCxnSpPr>
          <p:nvPr/>
        </p:nvCxnSpPr>
        <p:spPr>
          <a:xfrm>
            <a:off x="1713760" y="1980461"/>
            <a:ext cx="858492" cy="8219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EC9337F-68F7-CE94-753C-33D7ADEF4673}"/>
              </a:ext>
            </a:extLst>
          </p:cNvPr>
          <p:cNvCxnSpPr>
            <a:cxnSpLocks/>
          </p:cNvCxnSpPr>
          <p:nvPr/>
        </p:nvCxnSpPr>
        <p:spPr>
          <a:xfrm>
            <a:off x="1713760" y="2325605"/>
            <a:ext cx="875381" cy="4848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33A6C7E-369A-24DE-CBA8-19463701A527}"/>
              </a:ext>
            </a:extLst>
          </p:cNvPr>
          <p:cNvCxnSpPr>
            <a:cxnSpLocks/>
          </p:cNvCxnSpPr>
          <p:nvPr/>
        </p:nvCxnSpPr>
        <p:spPr>
          <a:xfrm>
            <a:off x="1689658" y="2571833"/>
            <a:ext cx="843324" cy="46110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8775AE37-3FD4-C5FA-48DD-72F2AE172D59}"/>
              </a:ext>
            </a:extLst>
          </p:cNvPr>
          <p:cNvCxnSpPr>
            <a:cxnSpLocks/>
          </p:cNvCxnSpPr>
          <p:nvPr/>
        </p:nvCxnSpPr>
        <p:spPr>
          <a:xfrm>
            <a:off x="1657601" y="2866210"/>
            <a:ext cx="881903" cy="2776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E2BA1968-9AE4-F08A-94B7-753D700BFB15}"/>
              </a:ext>
            </a:extLst>
          </p:cNvPr>
          <p:cNvCxnSpPr>
            <a:cxnSpLocks/>
          </p:cNvCxnSpPr>
          <p:nvPr/>
        </p:nvCxnSpPr>
        <p:spPr>
          <a:xfrm flipV="1">
            <a:off x="1697870" y="4739321"/>
            <a:ext cx="899088" cy="5667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D97144A-4094-A825-73A8-29CFBADB0CBC}"/>
              </a:ext>
            </a:extLst>
          </p:cNvPr>
          <p:cNvCxnSpPr>
            <a:cxnSpLocks/>
          </p:cNvCxnSpPr>
          <p:nvPr/>
        </p:nvCxnSpPr>
        <p:spPr>
          <a:xfrm flipV="1">
            <a:off x="1674556" y="5338022"/>
            <a:ext cx="858426" cy="55244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832CDA27-6BAA-A869-4A4E-F4040AEDCD99}"/>
              </a:ext>
            </a:extLst>
          </p:cNvPr>
          <p:cNvCxnSpPr>
            <a:cxnSpLocks/>
          </p:cNvCxnSpPr>
          <p:nvPr/>
        </p:nvCxnSpPr>
        <p:spPr>
          <a:xfrm flipV="1">
            <a:off x="1713014" y="5022698"/>
            <a:ext cx="876127" cy="2760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7E4CF723-7A3A-4D99-237A-EE0A7E9B0B74}"/>
              </a:ext>
            </a:extLst>
          </p:cNvPr>
          <p:cNvCxnSpPr>
            <a:cxnSpLocks/>
          </p:cNvCxnSpPr>
          <p:nvPr/>
        </p:nvCxnSpPr>
        <p:spPr>
          <a:xfrm>
            <a:off x="1670234" y="2866210"/>
            <a:ext cx="862748" cy="4709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C92029D0-2488-B7D9-649E-51CE769E24D2}"/>
              </a:ext>
            </a:extLst>
          </p:cNvPr>
          <p:cNvCxnSpPr>
            <a:cxnSpLocks/>
          </p:cNvCxnSpPr>
          <p:nvPr/>
        </p:nvCxnSpPr>
        <p:spPr>
          <a:xfrm flipV="1">
            <a:off x="1657601" y="5324510"/>
            <a:ext cx="921145" cy="2624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E4E4D039-D268-9C8E-140C-7AA6C5C29AA3}"/>
              </a:ext>
            </a:extLst>
          </p:cNvPr>
          <p:cNvCxnSpPr>
            <a:cxnSpLocks/>
          </p:cNvCxnSpPr>
          <p:nvPr/>
        </p:nvCxnSpPr>
        <p:spPr>
          <a:xfrm flipV="1">
            <a:off x="1674556" y="5536207"/>
            <a:ext cx="904190" cy="6122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BC971B5C-68AB-088A-DB8D-927CBEC7A629}"/>
              </a:ext>
            </a:extLst>
          </p:cNvPr>
          <p:cNvCxnSpPr>
            <a:cxnSpLocks/>
          </p:cNvCxnSpPr>
          <p:nvPr/>
        </p:nvCxnSpPr>
        <p:spPr>
          <a:xfrm>
            <a:off x="4100830" y="2793059"/>
            <a:ext cx="900823" cy="4906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5B6D6CF6-F81F-535A-CE84-B1A3E90F92D0}"/>
              </a:ext>
            </a:extLst>
          </p:cNvPr>
          <p:cNvCxnSpPr>
            <a:cxnSpLocks/>
          </p:cNvCxnSpPr>
          <p:nvPr/>
        </p:nvCxnSpPr>
        <p:spPr>
          <a:xfrm>
            <a:off x="4065156" y="3074378"/>
            <a:ext cx="936497" cy="2093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27D42B75-9408-23DB-673F-1201D740A5F9}"/>
              </a:ext>
            </a:extLst>
          </p:cNvPr>
          <p:cNvCxnSpPr>
            <a:cxnSpLocks/>
          </p:cNvCxnSpPr>
          <p:nvPr/>
        </p:nvCxnSpPr>
        <p:spPr>
          <a:xfrm>
            <a:off x="4044671" y="3337204"/>
            <a:ext cx="937870" cy="917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85B91842-2496-41BE-4281-1DF763926531}"/>
              </a:ext>
            </a:extLst>
          </p:cNvPr>
          <p:cNvCxnSpPr>
            <a:cxnSpLocks/>
          </p:cNvCxnSpPr>
          <p:nvPr/>
        </p:nvCxnSpPr>
        <p:spPr>
          <a:xfrm flipV="1">
            <a:off x="4064203" y="4340417"/>
            <a:ext cx="942434" cy="3693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A431F1A4-544B-3E15-C01B-1494F6F8EC69}"/>
              </a:ext>
            </a:extLst>
          </p:cNvPr>
          <p:cNvCxnSpPr>
            <a:cxnSpLocks/>
          </p:cNvCxnSpPr>
          <p:nvPr/>
        </p:nvCxnSpPr>
        <p:spPr>
          <a:xfrm flipV="1">
            <a:off x="4064203" y="4429447"/>
            <a:ext cx="924860" cy="2803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73700D8A-E049-E783-ED42-7857183FEC51}"/>
              </a:ext>
            </a:extLst>
          </p:cNvPr>
          <p:cNvCxnSpPr>
            <a:cxnSpLocks/>
          </p:cNvCxnSpPr>
          <p:nvPr/>
        </p:nvCxnSpPr>
        <p:spPr>
          <a:xfrm flipV="1">
            <a:off x="4064203" y="4483836"/>
            <a:ext cx="918338" cy="2231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089A077-CF9B-1C46-6D89-F9950947A78C}"/>
              </a:ext>
            </a:extLst>
          </p:cNvPr>
          <p:cNvCxnSpPr>
            <a:cxnSpLocks/>
          </p:cNvCxnSpPr>
          <p:nvPr/>
        </p:nvCxnSpPr>
        <p:spPr>
          <a:xfrm flipV="1">
            <a:off x="4098889" y="4641706"/>
            <a:ext cx="904159" cy="2504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A95A4D73-6460-9161-4958-1362D7A3FF5A}"/>
              </a:ext>
            </a:extLst>
          </p:cNvPr>
          <p:cNvCxnSpPr>
            <a:cxnSpLocks/>
          </p:cNvCxnSpPr>
          <p:nvPr/>
        </p:nvCxnSpPr>
        <p:spPr>
          <a:xfrm flipV="1">
            <a:off x="4109364" y="4645319"/>
            <a:ext cx="898070" cy="3277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1DBC9735-A65C-9D54-7E6B-FC6D4A2F4477}"/>
              </a:ext>
            </a:extLst>
          </p:cNvPr>
          <p:cNvCxnSpPr>
            <a:cxnSpLocks/>
            <a:endCxn id="38" idx="1"/>
          </p:cNvCxnSpPr>
          <p:nvPr/>
        </p:nvCxnSpPr>
        <p:spPr>
          <a:xfrm flipV="1">
            <a:off x="6205431" y="2546399"/>
            <a:ext cx="715767" cy="5338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9BC75FD4-3587-1A46-10B7-B73849B26B59}"/>
              </a:ext>
            </a:extLst>
          </p:cNvPr>
          <p:cNvCxnSpPr>
            <a:cxnSpLocks/>
            <a:endCxn id="38" idx="1"/>
          </p:cNvCxnSpPr>
          <p:nvPr/>
        </p:nvCxnSpPr>
        <p:spPr>
          <a:xfrm flipV="1">
            <a:off x="6238090" y="2546399"/>
            <a:ext cx="683108" cy="7451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20E3780-E312-F403-F412-06F1905007D9}"/>
              </a:ext>
            </a:extLst>
          </p:cNvPr>
          <p:cNvCxnSpPr>
            <a:cxnSpLocks/>
            <a:endCxn id="40" idx="1"/>
          </p:cNvCxnSpPr>
          <p:nvPr/>
        </p:nvCxnSpPr>
        <p:spPr>
          <a:xfrm flipV="1">
            <a:off x="6204311" y="2949459"/>
            <a:ext cx="709544" cy="4737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6FA5BF43-AE80-9146-5BCD-A3CAEC0541AE}"/>
              </a:ext>
            </a:extLst>
          </p:cNvPr>
          <p:cNvCxnSpPr>
            <a:cxnSpLocks/>
            <a:endCxn id="43" idx="1"/>
          </p:cNvCxnSpPr>
          <p:nvPr/>
        </p:nvCxnSpPr>
        <p:spPr>
          <a:xfrm>
            <a:off x="6210833" y="4030646"/>
            <a:ext cx="710365" cy="11891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D2D28561-1891-EACF-F764-7E94654AB51A}"/>
              </a:ext>
            </a:extLst>
          </p:cNvPr>
          <p:cNvCxnSpPr>
            <a:cxnSpLocks/>
            <a:endCxn id="43" idx="1"/>
          </p:cNvCxnSpPr>
          <p:nvPr/>
        </p:nvCxnSpPr>
        <p:spPr>
          <a:xfrm flipV="1">
            <a:off x="6238090" y="4149560"/>
            <a:ext cx="683108" cy="71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5982B3D-EEDF-1FC1-EEE0-A1803DD018DF}"/>
              </a:ext>
            </a:extLst>
          </p:cNvPr>
          <p:cNvCxnSpPr>
            <a:cxnSpLocks/>
            <a:endCxn id="46" idx="1"/>
          </p:cNvCxnSpPr>
          <p:nvPr/>
        </p:nvCxnSpPr>
        <p:spPr>
          <a:xfrm>
            <a:off x="6232668" y="4281523"/>
            <a:ext cx="688530" cy="2669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CA7DB385-C5BB-0736-195F-79BB47E40AFA}"/>
              </a:ext>
            </a:extLst>
          </p:cNvPr>
          <p:cNvCxnSpPr>
            <a:cxnSpLocks/>
            <a:endCxn id="40" idx="1"/>
          </p:cNvCxnSpPr>
          <p:nvPr/>
        </p:nvCxnSpPr>
        <p:spPr>
          <a:xfrm flipV="1">
            <a:off x="6210833" y="2949459"/>
            <a:ext cx="703022" cy="5981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19B6E76F-D318-E98D-4B29-EE849EF3EC14}"/>
              </a:ext>
            </a:extLst>
          </p:cNvPr>
          <p:cNvCxnSpPr>
            <a:cxnSpLocks/>
            <a:endCxn id="41" idx="1"/>
          </p:cNvCxnSpPr>
          <p:nvPr/>
        </p:nvCxnSpPr>
        <p:spPr>
          <a:xfrm flipV="1">
            <a:off x="6184378" y="3352519"/>
            <a:ext cx="736820" cy="27506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D1E4A632-5A37-5FFB-DF16-280D9D7324D7}"/>
              </a:ext>
            </a:extLst>
          </p:cNvPr>
          <p:cNvCxnSpPr>
            <a:cxnSpLocks/>
            <a:endCxn id="41" idx="1"/>
          </p:cNvCxnSpPr>
          <p:nvPr/>
        </p:nvCxnSpPr>
        <p:spPr>
          <a:xfrm flipV="1">
            <a:off x="6184378" y="3352519"/>
            <a:ext cx="736820" cy="3877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203679C6-F581-383D-8BCE-DE1B6F209FBB}"/>
              </a:ext>
            </a:extLst>
          </p:cNvPr>
          <p:cNvCxnSpPr>
            <a:cxnSpLocks/>
            <a:endCxn id="38" idx="1"/>
          </p:cNvCxnSpPr>
          <p:nvPr/>
        </p:nvCxnSpPr>
        <p:spPr>
          <a:xfrm flipV="1">
            <a:off x="6210833" y="2546399"/>
            <a:ext cx="710365" cy="6481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987DC42D-1DED-4820-55E3-1CC1F3A13EE0}"/>
              </a:ext>
            </a:extLst>
          </p:cNvPr>
          <p:cNvCxnSpPr>
            <a:cxnSpLocks/>
            <a:endCxn id="40" idx="1"/>
          </p:cNvCxnSpPr>
          <p:nvPr/>
        </p:nvCxnSpPr>
        <p:spPr>
          <a:xfrm flipV="1">
            <a:off x="6204311" y="2949459"/>
            <a:ext cx="709544" cy="5429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FB7F784B-66B0-69D0-1700-0C44E102EA98}"/>
              </a:ext>
            </a:extLst>
          </p:cNvPr>
          <p:cNvCxnSpPr>
            <a:cxnSpLocks/>
            <a:endCxn id="41" idx="1"/>
          </p:cNvCxnSpPr>
          <p:nvPr/>
        </p:nvCxnSpPr>
        <p:spPr>
          <a:xfrm flipV="1">
            <a:off x="6184378" y="3352519"/>
            <a:ext cx="736820" cy="32916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A60FD95A-812A-672A-C753-821DFD4C862C}"/>
              </a:ext>
            </a:extLst>
          </p:cNvPr>
          <p:cNvCxnSpPr>
            <a:cxnSpLocks/>
            <a:endCxn id="43" idx="1"/>
          </p:cNvCxnSpPr>
          <p:nvPr/>
        </p:nvCxnSpPr>
        <p:spPr>
          <a:xfrm>
            <a:off x="6210833" y="4101555"/>
            <a:ext cx="710365" cy="480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E5F040B-E8C6-A402-F0CC-C4452859951E}"/>
              </a:ext>
            </a:extLst>
          </p:cNvPr>
          <p:cNvCxnSpPr>
            <a:cxnSpLocks/>
            <a:endCxn id="42" idx="1"/>
          </p:cNvCxnSpPr>
          <p:nvPr/>
        </p:nvCxnSpPr>
        <p:spPr>
          <a:xfrm flipV="1">
            <a:off x="6184378" y="3752043"/>
            <a:ext cx="736820" cy="803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3C2A77DE-ADDF-02F1-8D86-4C5766033285}"/>
              </a:ext>
            </a:extLst>
          </p:cNvPr>
          <p:cNvCxnSpPr>
            <a:cxnSpLocks/>
            <a:endCxn id="42" idx="1"/>
          </p:cNvCxnSpPr>
          <p:nvPr/>
        </p:nvCxnSpPr>
        <p:spPr>
          <a:xfrm flipV="1">
            <a:off x="6184378" y="3752043"/>
            <a:ext cx="736820" cy="1434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A1A2165B-7163-65F9-6461-2FCD1F373B0E}"/>
              </a:ext>
            </a:extLst>
          </p:cNvPr>
          <p:cNvCxnSpPr>
            <a:cxnSpLocks/>
            <a:endCxn id="42" idx="1"/>
          </p:cNvCxnSpPr>
          <p:nvPr/>
        </p:nvCxnSpPr>
        <p:spPr>
          <a:xfrm flipV="1">
            <a:off x="6191721" y="3752043"/>
            <a:ext cx="729477" cy="3242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82397298-5116-A1FB-98F7-D471AE74DD90}"/>
              </a:ext>
            </a:extLst>
          </p:cNvPr>
          <p:cNvCxnSpPr>
            <a:cxnSpLocks/>
            <a:endCxn id="46" idx="1"/>
          </p:cNvCxnSpPr>
          <p:nvPr/>
        </p:nvCxnSpPr>
        <p:spPr>
          <a:xfrm>
            <a:off x="6217415" y="4353232"/>
            <a:ext cx="703783" cy="1952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B5EAAD6B-E13B-D81B-B28A-5B2283D27EB8}"/>
              </a:ext>
            </a:extLst>
          </p:cNvPr>
          <p:cNvCxnSpPr>
            <a:cxnSpLocks/>
            <a:endCxn id="46" idx="1"/>
          </p:cNvCxnSpPr>
          <p:nvPr/>
        </p:nvCxnSpPr>
        <p:spPr>
          <a:xfrm>
            <a:off x="6206589" y="4418546"/>
            <a:ext cx="714609" cy="1299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8E3ACF-C85A-387F-AF94-623662A79B4D}"/>
              </a:ext>
            </a:extLst>
          </p:cNvPr>
          <p:cNvCxnSpPr>
            <a:cxnSpLocks/>
            <a:endCxn id="47" idx="1"/>
          </p:cNvCxnSpPr>
          <p:nvPr/>
        </p:nvCxnSpPr>
        <p:spPr>
          <a:xfrm>
            <a:off x="6222651" y="4557712"/>
            <a:ext cx="698547" cy="3896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ABBDE017-A6A5-2691-5A75-3EB73F0D4F0F}"/>
              </a:ext>
            </a:extLst>
          </p:cNvPr>
          <p:cNvCxnSpPr>
            <a:cxnSpLocks/>
            <a:endCxn id="47" idx="1"/>
          </p:cNvCxnSpPr>
          <p:nvPr/>
        </p:nvCxnSpPr>
        <p:spPr>
          <a:xfrm>
            <a:off x="6204697" y="4623805"/>
            <a:ext cx="716501" cy="3235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143F5861-9B34-4C43-8485-D9E351B685F0}"/>
              </a:ext>
            </a:extLst>
          </p:cNvPr>
          <p:cNvCxnSpPr>
            <a:cxnSpLocks/>
            <a:endCxn id="47" idx="1"/>
          </p:cNvCxnSpPr>
          <p:nvPr/>
        </p:nvCxnSpPr>
        <p:spPr>
          <a:xfrm>
            <a:off x="6218682" y="4701334"/>
            <a:ext cx="702516" cy="2460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CA8064EB-D283-F35C-E31D-689B2BF7CEB3}"/>
              </a:ext>
            </a:extLst>
          </p:cNvPr>
          <p:cNvCxnSpPr>
            <a:cxnSpLocks/>
          </p:cNvCxnSpPr>
          <p:nvPr/>
        </p:nvCxnSpPr>
        <p:spPr>
          <a:xfrm>
            <a:off x="4095082" y="2894978"/>
            <a:ext cx="906571" cy="3887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D9E70400-FD5F-68B7-5F3F-657A34CA4AF9}"/>
              </a:ext>
            </a:extLst>
          </p:cNvPr>
          <p:cNvCxnSpPr>
            <a:cxnSpLocks/>
          </p:cNvCxnSpPr>
          <p:nvPr/>
        </p:nvCxnSpPr>
        <p:spPr>
          <a:xfrm>
            <a:off x="4098889" y="2990334"/>
            <a:ext cx="890174" cy="293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B18E9F53-224F-B253-9B35-9FE719EFBCDB}"/>
              </a:ext>
            </a:extLst>
          </p:cNvPr>
          <p:cNvCxnSpPr>
            <a:cxnSpLocks/>
          </p:cNvCxnSpPr>
          <p:nvPr/>
        </p:nvCxnSpPr>
        <p:spPr>
          <a:xfrm>
            <a:off x="4044671" y="3346450"/>
            <a:ext cx="937870" cy="1440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1CC50864-C0E0-7152-A39D-422194E01134}"/>
              </a:ext>
            </a:extLst>
          </p:cNvPr>
          <p:cNvCxnSpPr>
            <a:cxnSpLocks/>
          </p:cNvCxnSpPr>
          <p:nvPr/>
        </p:nvCxnSpPr>
        <p:spPr>
          <a:xfrm>
            <a:off x="4044671" y="3345269"/>
            <a:ext cx="937870" cy="1939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1FCEBCD6-FB1D-0953-0DD4-B2417944BB8A}"/>
              </a:ext>
            </a:extLst>
          </p:cNvPr>
          <p:cNvCxnSpPr>
            <a:cxnSpLocks/>
          </p:cNvCxnSpPr>
          <p:nvPr/>
        </p:nvCxnSpPr>
        <p:spPr>
          <a:xfrm flipV="1">
            <a:off x="4095082" y="4641706"/>
            <a:ext cx="916750" cy="1835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F0686DC6-283E-419A-4BA5-7E65F4FFC81C}"/>
              </a:ext>
            </a:extLst>
          </p:cNvPr>
          <p:cNvCxnSpPr>
            <a:cxnSpLocks/>
          </p:cNvCxnSpPr>
          <p:nvPr/>
        </p:nvCxnSpPr>
        <p:spPr>
          <a:xfrm>
            <a:off x="1690078" y="2045284"/>
            <a:ext cx="902062" cy="7749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B882CA06-388C-795C-A4AF-E08291BD6217}"/>
              </a:ext>
            </a:extLst>
          </p:cNvPr>
          <p:cNvCxnSpPr>
            <a:cxnSpLocks/>
          </p:cNvCxnSpPr>
          <p:nvPr/>
        </p:nvCxnSpPr>
        <p:spPr>
          <a:xfrm>
            <a:off x="1693872" y="2174930"/>
            <a:ext cx="904790" cy="6274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19BEF2E1-90CB-9478-D482-8853DA4F977E}"/>
              </a:ext>
            </a:extLst>
          </p:cNvPr>
          <p:cNvCxnSpPr>
            <a:cxnSpLocks/>
          </p:cNvCxnSpPr>
          <p:nvPr/>
        </p:nvCxnSpPr>
        <p:spPr>
          <a:xfrm>
            <a:off x="1731155" y="2464411"/>
            <a:ext cx="864508" cy="3379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283940D4-163B-9B14-0947-90F233B1317D}"/>
              </a:ext>
            </a:extLst>
          </p:cNvPr>
          <p:cNvCxnSpPr>
            <a:cxnSpLocks/>
          </p:cNvCxnSpPr>
          <p:nvPr/>
        </p:nvCxnSpPr>
        <p:spPr>
          <a:xfrm>
            <a:off x="1689658" y="2704744"/>
            <a:ext cx="849846" cy="3438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F76494F1-FB25-25FC-97A4-F5EF6CB74EE3}"/>
              </a:ext>
            </a:extLst>
          </p:cNvPr>
          <p:cNvCxnSpPr>
            <a:cxnSpLocks/>
          </p:cNvCxnSpPr>
          <p:nvPr/>
        </p:nvCxnSpPr>
        <p:spPr>
          <a:xfrm>
            <a:off x="1680718" y="2800034"/>
            <a:ext cx="852264" cy="248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B6E80226-8D0C-76D4-AE1D-54F124217102}"/>
              </a:ext>
            </a:extLst>
          </p:cNvPr>
          <p:cNvCxnSpPr>
            <a:cxnSpLocks/>
          </p:cNvCxnSpPr>
          <p:nvPr/>
        </p:nvCxnSpPr>
        <p:spPr>
          <a:xfrm>
            <a:off x="1686787" y="2880675"/>
            <a:ext cx="846195" cy="36199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97A2A208-B821-00C6-C5F8-2A8CE0F51198}"/>
              </a:ext>
            </a:extLst>
          </p:cNvPr>
          <p:cNvCxnSpPr>
            <a:cxnSpLocks/>
          </p:cNvCxnSpPr>
          <p:nvPr/>
        </p:nvCxnSpPr>
        <p:spPr>
          <a:xfrm flipV="1">
            <a:off x="1693472" y="4807539"/>
            <a:ext cx="908588" cy="4981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A15C08BC-4279-3D13-9060-2333BB517E41}"/>
              </a:ext>
            </a:extLst>
          </p:cNvPr>
          <p:cNvCxnSpPr>
            <a:cxnSpLocks/>
          </p:cNvCxnSpPr>
          <p:nvPr/>
        </p:nvCxnSpPr>
        <p:spPr>
          <a:xfrm flipV="1">
            <a:off x="1731155" y="4892192"/>
            <a:ext cx="838315" cy="4065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2BE675F9-CBF4-C1BE-F51D-00EA6F34DA0E}"/>
              </a:ext>
            </a:extLst>
          </p:cNvPr>
          <p:cNvCxnSpPr>
            <a:cxnSpLocks/>
          </p:cNvCxnSpPr>
          <p:nvPr/>
        </p:nvCxnSpPr>
        <p:spPr>
          <a:xfrm flipV="1">
            <a:off x="1667675" y="5331448"/>
            <a:ext cx="901795" cy="3321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A204171A-1FE0-5FD6-4FF7-46CDBE0F5D70}"/>
              </a:ext>
            </a:extLst>
          </p:cNvPr>
          <p:cNvCxnSpPr>
            <a:cxnSpLocks/>
          </p:cNvCxnSpPr>
          <p:nvPr/>
        </p:nvCxnSpPr>
        <p:spPr>
          <a:xfrm flipV="1">
            <a:off x="1681941" y="5338022"/>
            <a:ext cx="857563" cy="41744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E1B33634-6FDB-4DB9-0EF2-7DD5D708EC41}"/>
              </a:ext>
            </a:extLst>
          </p:cNvPr>
          <p:cNvCxnSpPr>
            <a:cxnSpLocks/>
          </p:cNvCxnSpPr>
          <p:nvPr/>
        </p:nvCxnSpPr>
        <p:spPr>
          <a:xfrm flipV="1">
            <a:off x="1680265" y="5470911"/>
            <a:ext cx="852717" cy="6819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659E8955-B898-E293-32DE-4F038CBDF5A9}"/>
              </a:ext>
            </a:extLst>
          </p:cNvPr>
          <p:cNvCxnSpPr>
            <a:cxnSpLocks/>
          </p:cNvCxnSpPr>
          <p:nvPr/>
        </p:nvCxnSpPr>
        <p:spPr>
          <a:xfrm flipV="1">
            <a:off x="1681941" y="5605432"/>
            <a:ext cx="910199" cy="5384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8" name="Straight Arrow Connector 257">
            <a:extLst>
              <a:ext uri="{FF2B5EF4-FFF2-40B4-BE49-F238E27FC236}">
                <a16:creationId xmlns:a16="http://schemas.microsoft.com/office/drawing/2014/main" id="{52D9F84A-46AD-AA38-7699-4F8B0100634B}"/>
              </a:ext>
            </a:extLst>
          </p:cNvPr>
          <p:cNvCxnSpPr>
            <a:stCxn id="38" idx="3"/>
            <a:endCxn id="52" idx="1"/>
          </p:cNvCxnSpPr>
          <p:nvPr/>
        </p:nvCxnSpPr>
        <p:spPr>
          <a:xfrm>
            <a:off x="7945906" y="2546399"/>
            <a:ext cx="872768" cy="1022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0" name="Straight Arrow Connector 259">
            <a:extLst>
              <a:ext uri="{FF2B5EF4-FFF2-40B4-BE49-F238E27FC236}">
                <a16:creationId xmlns:a16="http://schemas.microsoft.com/office/drawing/2014/main" id="{28DB4A5E-BAAF-2C7C-36AA-BE6491FC715C}"/>
              </a:ext>
            </a:extLst>
          </p:cNvPr>
          <p:cNvCxnSpPr>
            <a:stCxn id="38" idx="3"/>
            <a:endCxn id="56" idx="1"/>
          </p:cNvCxnSpPr>
          <p:nvPr/>
        </p:nvCxnSpPr>
        <p:spPr>
          <a:xfrm>
            <a:off x="7945906" y="2546399"/>
            <a:ext cx="1072277" cy="6637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2" name="Straight Arrow Connector 261">
            <a:extLst>
              <a:ext uri="{FF2B5EF4-FFF2-40B4-BE49-F238E27FC236}">
                <a16:creationId xmlns:a16="http://schemas.microsoft.com/office/drawing/2014/main" id="{C8DB9FF7-BE6B-5627-1645-5B772EB6FB6E}"/>
              </a:ext>
            </a:extLst>
          </p:cNvPr>
          <p:cNvCxnSpPr>
            <a:stCxn id="38" idx="3"/>
            <a:endCxn id="54" idx="1"/>
          </p:cNvCxnSpPr>
          <p:nvPr/>
        </p:nvCxnSpPr>
        <p:spPr>
          <a:xfrm>
            <a:off x="7945906" y="2546399"/>
            <a:ext cx="2668869" cy="6282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4" name="Straight Arrow Connector 263">
            <a:extLst>
              <a:ext uri="{FF2B5EF4-FFF2-40B4-BE49-F238E27FC236}">
                <a16:creationId xmlns:a16="http://schemas.microsoft.com/office/drawing/2014/main" id="{497181D6-DAB7-63FA-BDF3-681CBA2013B3}"/>
              </a:ext>
            </a:extLst>
          </p:cNvPr>
          <p:cNvCxnSpPr>
            <a:stCxn id="38" idx="3"/>
            <a:endCxn id="58" idx="1"/>
          </p:cNvCxnSpPr>
          <p:nvPr/>
        </p:nvCxnSpPr>
        <p:spPr>
          <a:xfrm>
            <a:off x="7945906" y="2546399"/>
            <a:ext cx="1654492" cy="12857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8" name="Straight Arrow Connector 267">
            <a:extLst>
              <a:ext uri="{FF2B5EF4-FFF2-40B4-BE49-F238E27FC236}">
                <a16:creationId xmlns:a16="http://schemas.microsoft.com/office/drawing/2014/main" id="{4B5462F3-F3C8-5020-FC69-1431CE04B092}"/>
              </a:ext>
            </a:extLst>
          </p:cNvPr>
          <p:cNvCxnSpPr>
            <a:cxnSpLocks/>
            <a:stCxn id="38" idx="3"/>
          </p:cNvCxnSpPr>
          <p:nvPr/>
        </p:nvCxnSpPr>
        <p:spPr>
          <a:xfrm>
            <a:off x="7945906" y="2546399"/>
            <a:ext cx="437023" cy="16392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0" name="Straight Arrow Connector 269">
            <a:extLst>
              <a:ext uri="{FF2B5EF4-FFF2-40B4-BE49-F238E27FC236}">
                <a16:creationId xmlns:a16="http://schemas.microsoft.com/office/drawing/2014/main" id="{37AB1F4E-51E1-134A-119F-BB849A91FE28}"/>
              </a:ext>
            </a:extLst>
          </p:cNvPr>
          <p:cNvCxnSpPr>
            <a:stCxn id="38" idx="3"/>
            <a:endCxn id="53" idx="1"/>
          </p:cNvCxnSpPr>
          <p:nvPr/>
        </p:nvCxnSpPr>
        <p:spPr>
          <a:xfrm>
            <a:off x="7945906" y="2546399"/>
            <a:ext cx="1389228" cy="2441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1" name="Straight Arrow Connector 270">
            <a:extLst>
              <a:ext uri="{FF2B5EF4-FFF2-40B4-BE49-F238E27FC236}">
                <a16:creationId xmlns:a16="http://schemas.microsoft.com/office/drawing/2014/main" id="{A94AFC99-B985-A346-12EC-5E8F87125DBA}"/>
              </a:ext>
            </a:extLst>
          </p:cNvPr>
          <p:cNvCxnSpPr>
            <a:cxnSpLocks/>
            <a:stCxn id="40" idx="3"/>
            <a:endCxn id="52" idx="1"/>
          </p:cNvCxnSpPr>
          <p:nvPr/>
        </p:nvCxnSpPr>
        <p:spPr>
          <a:xfrm flipV="1">
            <a:off x="7938563" y="2648683"/>
            <a:ext cx="880111" cy="3007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4" name="Straight Arrow Connector 273">
            <a:extLst>
              <a:ext uri="{FF2B5EF4-FFF2-40B4-BE49-F238E27FC236}">
                <a16:creationId xmlns:a16="http://schemas.microsoft.com/office/drawing/2014/main" id="{43EE4537-766B-FF20-70FD-6AABDF10F177}"/>
              </a:ext>
            </a:extLst>
          </p:cNvPr>
          <p:cNvCxnSpPr>
            <a:cxnSpLocks/>
            <a:stCxn id="40" idx="3"/>
            <a:endCxn id="54" idx="1"/>
          </p:cNvCxnSpPr>
          <p:nvPr/>
        </p:nvCxnSpPr>
        <p:spPr>
          <a:xfrm>
            <a:off x="7938563" y="2949459"/>
            <a:ext cx="2676212" cy="2251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0" name="Straight Arrow Connector 279">
            <a:extLst>
              <a:ext uri="{FF2B5EF4-FFF2-40B4-BE49-F238E27FC236}">
                <a16:creationId xmlns:a16="http://schemas.microsoft.com/office/drawing/2014/main" id="{CDE5D5AA-3707-DDD0-8519-DF94E68CAA44}"/>
              </a:ext>
            </a:extLst>
          </p:cNvPr>
          <p:cNvCxnSpPr>
            <a:cxnSpLocks/>
            <a:stCxn id="40" idx="3"/>
            <a:endCxn id="55" idx="1"/>
          </p:cNvCxnSpPr>
          <p:nvPr/>
        </p:nvCxnSpPr>
        <p:spPr>
          <a:xfrm>
            <a:off x="7938563" y="2949459"/>
            <a:ext cx="2274517" cy="14456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3" name="Straight Arrow Connector 282">
            <a:extLst>
              <a:ext uri="{FF2B5EF4-FFF2-40B4-BE49-F238E27FC236}">
                <a16:creationId xmlns:a16="http://schemas.microsoft.com/office/drawing/2014/main" id="{B569B346-08A5-F4AC-F1C1-DE49FD596A27}"/>
              </a:ext>
            </a:extLst>
          </p:cNvPr>
          <p:cNvCxnSpPr>
            <a:cxnSpLocks/>
            <a:stCxn id="40" idx="3"/>
            <a:endCxn id="53" idx="1"/>
          </p:cNvCxnSpPr>
          <p:nvPr/>
        </p:nvCxnSpPr>
        <p:spPr>
          <a:xfrm>
            <a:off x="7938563" y="2949459"/>
            <a:ext cx="1396571" cy="20380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6" name="Straight Arrow Connector 285">
            <a:extLst>
              <a:ext uri="{FF2B5EF4-FFF2-40B4-BE49-F238E27FC236}">
                <a16:creationId xmlns:a16="http://schemas.microsoft.com/office/drawing/2014/main" id="{CC323AEB-AA36-ED44-F648-3FFC9247311E}"/>
              </a:ext>
            </a:extLst>
          </p:cNvPr>
          <p:cNvCxnSpPr>
            <a:cxnSpLocks/>
            <a:stCxn id="40" idx="3"/>
          </p:cNvCxnSpPr>
          <p:nvPr/>
        </p:nvCxnSpPr>
        <p:spPr>
          <a:xfrm>
            <a:off x="7938563" y="2949459"/>
            <a:ext cx="444366" cy="12361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9" name="Straight Arrow Connector 288">
            <a:extLst>
              <a:ext uri="{FF2B5EF4-FFF2-40B4-BE49-F238E27FC236}">
                <a16:creationId xmlns:a16="http://schemas.microsoft.com/office/drawing/2014/main" id="{EF2AD765-396E-648C-05FB-09B9AE4E4CB8}"/>
              </a:ext>
            </a:extLst>
          </p:cNvPr>
          <p:cNvCxnSpPr>
            <a:cxnSpLocks/>
            <a:stCxn id="41" idx="3"/>
            <a:endCxn id="52" idx="1"/>
          </p:cNvCxnSpPr>
          <p:nvPr/>
        </p:nvCxnSpPr>
        <p:spPr>
          <a:xfrm flipV="1">
            <a:off x="7948466" y="2648683"/>
            <a:ext cx="870208" cy="703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2" name="Straight Arrow Connector 291">
            <a:extLst>
              <a:ext uri="{FF2B5EF4-FFF2-40B4-BE49-F238E27FC236}">
                <a16:creationId xmlns:a16="http://schemas.microsoft.com/office/drawing/2014/main" id="{BD68685A-C822-C4A6-555D-83BF0F94A8A4}"/>
              </a:ext>
            </a:extLst>
          </p:cNvPr>
          <p:cNvCxnSpPr>
            <a:cxnSpLocks/>
            <a:stCxn id="41" idx="3"/>
            <a:endCxn id="56" idx="1"/>
          </p:cNvCxnSpPr>
          <p:nvPr/>
        </p:nvCxnSpPr>
        <p:spPr>
          <a:xfrm flipV="1">
            <a:off x="7948466" y="3210157"/>
            <a:ext cx="1069717" cy="1423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5" name="Straight Arrow Connector 294">
            <a:extLst>
              <a:ext uri="{FF2B5EF4-FFF2-40B4-BE49-F238E27FC236}">
                <a16:creationId xmlns:a16="http://schemas.microsoft.com/office/drawing/2014/main" id="{D8ABEE76-5A32-DB0E-DABB-E387EB3AED9C}"/>
              </a:ext>
            </a:extLst>
          </p:cNvPr>
          <p:cNvCxnSpPr>
            <a:cxnSpLocks/>
            <a:stCxn id="41" idx="3"/>
            <a:endCxn id="58" idx="1"/>
          </p:cNvCxnSpPr>
          <p:nvPr/>
        </p:nvCxnSpPr>
        <p:spPr>
          <a:xfrm>
            <a:off x="7948466" y="3352519"/>
            <a:ext cx="1651932" cy="4795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8" name="Straight Arrow Connector 297">
            <a:extLst>
              <a:ext uri="{FF2B5EF4-FFF2-40B4-BE49-F238E27FC236}">
                <a16:creationId xmlns:a16="http://schemas.microsoft.com/office/drawing/2014/main" id="{2BEFBFD6-4ABF-6B5D-AB48-E81E0535F5BA}"/>
              </a:ext>
            </a:extLst>
          </p:cNvPr>
          <p:cNvCxnSpPr>
            <a:cxnSpLocks/>
            <a:stCxn id="41" idx="3"/>
            <a:endCxn id="53" idx="1"/>
          </p:cNvCxnSpPr>
          <p:nvPr/>
        </p:nvCxnSpPr>
        <p:spPr>
          <a:xfrm>
            <a:off x="7948466" y="3352519"/>
            <a:ext cx="1386668" cy="16349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1" name="Straight Arrow Connector 300">
            <a:extLst>
              <a:ext uri="{FF2B5EF4-FFF2-40B4-BE49-F238E27FC236}">
                <a16:creationId xmlns:a16="http://schemas.microsoft.com/office/drawing/2014/main" id="{13DFC11B-45CF-4BD9-6815-4D3AC8E67BBB}"/>
              </a:ext>
            </a:extLst>
          </p:cNvPr>
          <p:cNvCxnSpPr>
            <a:cxnSpLocks/>
            <a:stCxn id="41" idx="3"/>
            <a:endCxn id="55" idx="1"/>
          </p:cNvCxnSpPr>
          <p:nvPr/>
        </p:nvCxnSpPr>
        <p:spPr>
          <a:xfrm>
            <a:off x="7948466" y="3352519"/>
            <a:ext cx="2264614" cy="104255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4" name="Straight Arrow Connector 303">
            <a:extLst>
              <a:ext uri="{FF2B5EF4-FFF2-40B4-BE49-F238E27FC236}">
                <a16:creationId xmlns:a16="http://schemas.microsoft.com/office/drawing/2014/main" id="{60E52C7D-F9A7-835B-C030-4870E3AB4AEF}"/>
              </a:ext>
            </a:extLst>
          </p:cNvPr>
          <p:cNvCxnSpPr>
            <a:cxnSpLocks/>
            <a:stCxn id="42" idx="3"/>
            <a:endCxn id="54" idx="1"/>
          </p:cNvCxnSpPr>
          <p:nvPr/>
        </p:nvCxnSpPr>
        <p:spPr>
          <a:xfrm flipV="1">
            <a:off x="7948466" y="3174606"/>
            <a:ext cx="2666309" cy="577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7" name="Straight Arrow Connector 306">
            <a:extLst>
              <a:ext uri="{FF2B5EF4-FFF2-40B4-BE49-F238E27FC236}">
                <a16:creationId xmlns:a16="http://schemas.microsoft.com/office/drawing/2014/main" id="{0C14F9AB-1F0C-C0FB-6A85-AE7E1CFAB6B6}"/>
              </a:ext>
            </a:extLst>
          </p:cNvPr>
          <p:cNvCxnSpPr>
            <a:cxnSpLocks/>
            <a:stCxn id="42" idx="3"/>
            <a:endCxn id="58" idx="1"/>
          </p:cNvCxnSpPr>
          <p:nvPr/>
        </p:nvCxnSpPr>
        <p:spPr>
          <a:xfrm>
            <a:off x="7948466" y="3752043"/>
            <a:ext cx="1651932" cy="800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0" name="Straight Arrow Connector 309">
            <a:extLst>
              <a:ext uri="{FF2B5EF4-FFF2-40B4-BE49-F238E27FC236}">
                <a16:creationId xmlns:a16="http://schemas.microsoft.com/office/drawing/2014/main" id="{9134826B-8F15-B4CE-FDE2-EB4F6BC1EC8A}"/>
              </a:ext>
            </a:extLst>
          </p:cNvPr>
          <p:cNvCxnSpPr>
            <a:cxnSpLocks/>
            <a:stCxn id="42" idx="3"/>
          </p:cNvCxnSpPr>
          <p:nvPr/>
        </p:nvCxnSpPr>
        <p:spPr>
          <a:xfrm>
            <a:off x="7948466" y="3752043"/>
            <a:ext cx="434463" cy="4335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3" name="Straight Arrow Connector 312">
            <a:extLst>
              <a:ext uri="{FF2B5EF4-FFF2-40B4-BE49-F238E27FC236}">
                <a16:creationId xmlns:a16="http://schemas.microsoft.com/office/drawing/2014/main" id="{E4ABDAE8-1351-8A2B-DB76-25BF949BF1D9}"/>
              </a:ext>
            </a:extLst>
          </p:cNvPr>
          <p:cNvCxnSpPr>
            <a:cxnSpLocks/>
            <a:stCxn id="43" idx="3"/>
          </p:cNvCxnSpPr>
          <p:nvPr/>
        </p:nvCxnSpPr>
        <p:spPr>
          <a:xfrm>
            <a:off x="7948466" y="4149560"/>
            <a:ext cx="434463" cy="360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6" name="Straight Arrow Connector 315">
            <a:extLst>
              <a:ext uri="{FF2B5EF4-FFF2-40B4-BE49-F238E27FC236}">
                <a16:creationId xmlns:a16="http://schemas.microsoft.com/office/drawing/2014/main" id="{C4E1FA93-24F6-964D-C579-9ACA4301AB7A}"/>
              </a:ext>
            </a:extLst>
          </p:cNvPr>
          <p:cNvCxnSpPr>
            <a:cxnSpLocks/>
            <a:stCxn id="43" idx="3"/>
            <a:endCxn id="53" idx="1"/>
          </p:cNvCxnSpPr>
          <p:nvPr/>
        </p:nvCxnSpPr>
        <p:spPr>
          <a:xfrm>
            <a:off x="7948466" y="4149560"/>
            <a:ext cx="1386668" cy="8379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9" name="Straight Arrow Connector 318">
            <a:extLst>
              <a:ext uri="{FF2B5EF4-FFF2-40B4-BE49-F238E27FC236}">
                <a16:creationId xmlns:a16="http://schemas.microsoft.com/office/drawing/2014/main" id="{9A496B94-E5B7-068C-EB4E-631B329BB8EB}"/>
              </a:ext>
            </a:extLst>
          </p:cNvPr>
          <p:cNvCxnSpPr>
            <a:cxnSpLocks/>
            <a:stCxn id="43" idx="3"/>
            <a:endCxn id="58" idx="1"/>
          </p:cNvCxnSpPr>
          <p:nvPr/>
        </p:nvCxnSpPr>
        <p:spPr>
          <a:xfrm flipV="1">
            <a:off x="7948466" y="3832115"/>
            <a:ext cx="1651932" cy="3174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2" name="Straight Arrow Connector 321">
            <a:extLst>
              <a:ext uri="{FF2B5EF4-FFF2-40B4-BE49-F238E27FC236}">
                <a16:creationId xmlns:a16="http://schemas.microsoft.com/office/drawing/2014/main" id="{B99F3635-43E3-058A-43E0-E3799059E54F}"/>
              </a:ext>
            </a:extLst>
          </p:cNvPr>
          <p:cNvCxnSpPr>
            <a:cxnSpLocks/>
            <a:stCxn id="43" idx="3"/>
            <a:endCxn id="52" idx="1"/>
          </p:cNvCxnSpPr>
          <p:nvPr/>
        </p:nvCxnSpPr>
        <p:spPr>
          <a:xfrm flipV="1">
            <a:off x="7948466" y="2648683"/>
            <a:ext cx="870208" cy="15008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5" name="Straight Arrow Connector 324">
            <a:extLst>
              <a:ext uri="{FF2B5EF4-FFF2-40B4-BE49-F238E27FC236}">
                <a16:creationId xmlns:a16="http://schemas.microsoft.com/office/drawing/2014/main" id="{A96B6F84-DDAE-AC06-67A1-DC448B5F1937}"/>
              </a:ext>
            </a:extLst>
          </p:cNvPr>
          <p:cNvCxnSpPr>
            <a:cxnSpLocks/>
            <a:stCxn id="46" idx="3"/>
            <a:endCxn id="55" idx="1"/>
          </p:cNvCxnSpPr>
          <p:nvPr/>
        </p:nvCxnSpPr>
        <p:spPr>
          <a:xfrm flipV="1">
            <a:off x="7948466" y="4395070"/>
            <a:ext cx="2264614" cy="1533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8" name="Straight Arrow Connector 327">
            <a:extLst>
              <a:ext uri="{FF2B5EF4-FFF2-40B4-BE49-F238E27FC236}">
                <a16:creationId xmlns:a16="http://schemas.microsoft.com/office/drawing/2014/main" id="{1BFFA5C3-19CC-8EF8-37EA-9D5B6C429805}"/>
              </a:ext>
            </a:extLst>
          </p:cNvPr>
          <p:cNvCxnSpPr>
            <a:cxnSpLocks/>
            <a:stCxn id="46" idx="3"/>
            <a:endCxn id="53" idx="1"/>
          </p:cNvCxnSpPr>
          <p:nvPr/>
        </p:nvCxnSpPr>
        <p:spPr>
          <a:xfrm>
            <a:off x="7948466" y="4548464"/>
            <a:ext cx="1386668" cy="439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5" name="Straight Arrow Connector 334">
            <a:extLst>
              <a:ext uri="{FF2B5EF4-FFF2-40B4-BE49-F238E27FC236}">
                <a16:creationId xmlns:a16="http://schemas.microsoft.com/office/drawing/2014/main" id="{60CE890A-9996-2710-F53B-84CDD0D8341B}"/>
              </a:ext>
            </a:extLst>
          </p:cNvPr>
          <p:cNvCxnSpPr>
            <a:cxnSpLocks/>
            <a:stCxn id="46" idx="3"/>
            <a:endCxn id="54" idx="1"/>
          </p:cNvCxnSpPr>
          <p:nvPr/>
        </p:nvCxnSpPr>
        <p:spPr>
          <a:xfrm flipV="1">
            <a:off x="7948466" y="3174606"/>
            <a:ext cx="2666309" cy="13738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8" name="Straight Arrow Connector 337">
            <a:extLst>
              <a:ext uri="{FF2B5EF4-FFF2-40B4-BE49-F238E27FC236}">
                <a16:creationId xmlns:a16="http://schemas.microsoft.com/office/drawing/2014/main" id="{E19C32E0-5781-6D2B-8F4A-D85020E88063}"/>
              </a:ext>
            </a:extLst>
          </p:cNvPr>
          <p:cNvCxnSpPr>
            <a:cxnSpLocks/>
            <a:stCxn id="47" idx="3"/>
            <a:endCxn id="56" idx="1"/>
          </p:cNvCxnSpPr>
          <p:nvPr/>
        </p:nvCxnSpPr>
        <p:spPr>
          <a:xfrm flipV="1">
            <a:off x="7948289" y="3210157"/>
            <a:ext cx="1069894" cy="17372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1" name="Straight Arrow Connector 340">
            <a:extLst>
              <a:ext uri="{FF2B5EF4-FFF2-40B4-BE49-F238E27FC236}">
                <a16:creationId xmlns:a16="http://schemas.microsoft.com/office/drawing/2014/main" id="{3507D3E3-6122-4EA0-80CA-284AFD91B551}"/>
              </a:ext>
            </a:extLst>
          </p:cNvPr>
          <p:cNvCxnSpPr>
            <a:cxnSpLocks/>
            <a:stCxn id="47" idx="3"/>
            <a:endCxn id="58" idx="1"/>
          </p:cNvCxnSpPr>
          <p:nvPr/>
        </p:nvCxnSpPr>
        <p:spPr>
          <a:xfrm flipV="1">
            <a:off x="7948289" y="3832115"/>
            <a:ext cx="1652109" cy="11152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5" name="Straight Arrow Connector 344">
            <a:extLst>
              <a:ext uri="{FF2B5EF4-FFF2-40B4-BE49-F238E27FC236}">
                <a16:creationId xmlns:a16="http://schemas.microsoft.com/office/drawing/2014/main" id="{973C3C46-96BA-099B-9D57-4DA3E76EB152}"/>
              </a:ext>
            </a:extLst>
          </p:cNvPr>
          <p:cNvCxnSpPr>
            <a:cxnSpLocks/>
            <a:stCxn id="47" idx="3"/>
            <a:endCxn id="55" idx="1"/>
          </p:cNvCxnSpPr>
          <p:nvPr/>
        </p:nvCxnSpPr>
        <p:spPr>
          <a:xfrm flipV="1">
            <a:off x="7948289" y="4395070"/>
            <a:ext cx="2264791" cy="5522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9" name="Straight Arrow Connector 348">
            <a:extLst>
              <a:ext uri="{FF2B5EF4-FFF2-40B4-BE49-F238E27FC236}">
                <a16:creationId xmlns:a16="http://schemas.microsoft.com/office/drawing/2014/main" id="{CDB87554-F246-3D01-84E0-375986DCE2B5}"/>
              </a:ext>
            </a:extLst>
          </p:cNvPr>
          <p:cNvCxnSpPr>
            <a:cxnSpLocks/>
            <a:stCxn id="47" idx="3"/>
            <a:endCxn id="52" idx="1"/>
          </p:cNvCxnSpPr>
          <p:nvPr/>
        </p:nvCxnSpPr>
        <p:spPr>
          <a:xfrm flipV="1">
            <a:off x="7948289" y="2648683"/>
            <a:ext cx="870385" cy="22986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Rounded Rectangle 50">
            <a:extLst>
              <a:ext uri="{FF2B5EF4-FFF2-40B4-BE49-F238E27FC236}">
                <a16:creationId xmlns:a16="http://schemas.microsoft.com/office/drawing/2014/main" id="{23D46AA4-78C2-ACC1-017C-F1901A964FD9}"/>
              </a:ext>
            </a:extLst>
          </p:cNvPr>
          <p:cNvSpPr/>
          <p:nvPr/>
        </p:nvSpPr>
        <p:spPr>
          <a:xfrm>
            <a:off x="8366028" y="4196999"/>
            <a:ext cx="1629984" cy="358991"/>
          </a:xfrm>
          <a:prstGeom prst="roundRect">
            <a:avLst/>
          </a:prstGeom>
          <a:solidFill>
            <a:srgbClr val="FFC4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Neurosciences</a:t>
            </a:r>
          </a:p>
        </p:txBody>
      </p:sp>
      <p:sp>
        <p:nvSpPr>
          <p:cNvPr id="52" name="Rounded Rectangle 51">
            <a:extLst>
              <a:ext uri="{FF2B5EF4-FFF2-40B4-BE49-F238E27FC236}">
                <a16:creationId xmlns:a16="http://schemas.microsoft.com/office/drawing/2014/main" id="{C83CE695-E651-C6F5-6F33-467042594CF5}"/>
              </a:ext>
            </a:extLst>
          </p:cNvPr>
          <p:cNvSpPr/>
          <p:nvPr/>
        </p:nvSpPr>
        <p:spPr>
          <a:xfrm>
            <a:off x="8818674" y="2464411"/>
            <a:ext cx="2591602" cy="368543"/>
          </a:xfrm>
          <a:prstGeom prst="roundRect">
            <a:avLst/>
          </a:prstGeom>
          <a:solidFill>
            <a:srgbClr val="FFC4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Behavior &amp; Social Science</a:t>
            </a:r>
          </a:p>
        </p:txBody>
      </p:sp>
      <p:sp>
        <p:nvSpPr>
          <p:cNvPr id="53" name="Rounded Rectangle 52">
            <a:extLst>
              <a:ext uri="{FF2B5EF4-FFF2-40B4-BE49-F238E27FC236}">
                <a16:creationId xmlns:a16="http://schemas.microsoft.com/office/drawing/2014/main" id="{8D5992FD-2D57-DE2A-61CF-3BE33430BB63}"/>
              </a:ext>
            </a:extLst>
          </p:cNvPr>
          <p:cNvSpPr/>
          <p:nvPr/>
        </p:nvSpPr>
        <p:spPr>
          <a:xfrm>
            <a:off x="9335134" y="4803199"/>
            <a:ext cx="1895248" cy="368543"/>
          </a:xfrm>
          <a:prstGeom prst="roundRect">
            <a:avLst/>
          </a:prstGeom>
          <a:solidFill>
            <a:srgbClr val="FFC4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Machine Learning</a:t>
            </a:r>
          </a:p>
        </p:txBody>
      </p:sp>
      <p:sp>
        <p:nvSpPr>
          <p:cNvPr id="55" name="Rounded Rectangle 54">
            <a:extLst>
              <a:ext uri="{FF2B5EF4-FFF2-40B4-BE49-F238E27FC236}">
                <a16:creationId xmlns:a16="http://schemas.microsoft.com/office/drawing/2014/main" id="{170DC3CF-64E6-73A7-1698-0BBFC24CA383}"/>
              </a:ext>
            </a:extLst>
          </p:cNvPr>
          <p:cNvSpPr/>
          <p:nvPr/>
        </p:nvSpPr>
        <p:spPr>
          <a:xfrm>
            <a:off x="10213080" y="4210798"/>
            <a:ext cx="1794551" cy="368543"/>
          </a:xfrm>
          <a:prstGeom prst="roundRect">
            <a:avLst/>
          </a:prstGeom>
          <a:solidFill>
            <a:srgbClr val="FFC4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Women’s Health</a:t>
            </a:r>
          </a:p>
        </p:txBody>
      </p:sp>
      <p:sp>
        <p:nvSpPr>
          <p:cNvPr id="56" name="Rounded Rectangle 55">
            <a:extLst>
              <a:ext uri="{FF2B5EF4-FFF2-40B4-BE49-F238E27FC236}">
                <a16:creationId xmlns:a16="http://schemas.microsoft.com/office/drawing/2014/main" id="{BB76B437-3426-6042-50E5-CC3ACFF2AA9C}"/>
              </a:ext>
            </a:extLst>
          </p:cNvPr>
          <p:cNvSpPr/>
          <p:nvPr/>
        </p:nvSpPr>
        <p:spPr>
          <a:xfrm>
            <a:off x="9018183" y="3025885"/>
            <a:ext cx="1149589" cy="368543"/>
          </a:xfrm>
          <a:prstGeom prst="roundRect">
            <a:avLst/>
          </a:prstGeom>
          <a:solidFill>
            <a:srgbClr val="FFC4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Genetics</a:t>
            </a:r>
          </a:p>
        </p:txBody>
      </p:sp>
      <p:sp>
        <p:nvSpPr>
          <p:cNvPr id="58" name="Rounded Rectangle 57">
            <a:extLst>
              <a:ext uri="{FF2B5EF4-FFF2-40B4-BE49-F238E27FC236}">
                <a16:creationId xmlns:a16="http://schemas.microsoft.com/office/drawing/2014/main" id="{1DAE5138-D971-01E2-5BA6-494F656A7007}"/>
              </a:ext>
            </a:extLst>
          </p:cNvPr>
          <p:cNvSpPr/>
          <p:nvPr/>
        </p:nvSpPr>
        <p:spPr>
          <a:xfrm>
            <a:off x="9600398" y="3647843"/>
            <a:ext cx="1629984" cy="368543"/>
          </a:xfrm>
          <a:prstGeom prst="roundRect">
            <a:avLst/>
          </a:prstGeom>
          <a:solidFill>
            <a:srgbClr val="FFC4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Bioengineering</a:t>
            </a:r>
          </a:p>
        </p:txBody>
      </p:sp>
      <p:sp>
        <p:nvSpPr>
          <p:cNvPr id="5" name="Rounded Rectangle 4">
            <a:extLst>
              <a:ext uri="{FF2B5EF4-FFF2-40B4-BE49-F238E27FC236}">
                <a16:creationId xmlns:a16="http://schemas.microsoft.com/office/drawing/2014/main" id="{A5F33ED0-E640-A820-E37B-A12EF90E97AC}"/>
              </a:ext>
            </a:extLst>
          </p:cNvPr>
          <p:cNvSpPr/>
          <p:nvPr/>
        </p:nvSpPr>
        <p:spPr>
          <a:xfrm>
            <a:off x="5157393" y="5706236"/>
            <a:ext cx="6583810" cy="99566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The filtering pipeline for collection of team statistics is shown in the diagram above, where papers are associated with NIH Spending Categories through their relationship with BRAIN-funded projects</a:t>
            </a:r>
          </a:p>
        </p:txBody>
      </p:sp>
      <p:sp>
        <p:nvSpPr>
          <p:cNvPr id="6" name="Rectangle 5">
            <a:extLst>
              <a:ext uri="{FF2B5EF4-FFF2-40B4-BE49-F238E27FC236}">
                <a16:creationId xmlns:a16="http://schemas.microsoft.com/office/drawing/2014/main" id="{A2B84EC2-8D17-7A00-A0D8-CD212504620E}"/>
              </a:ext>
            </a:extLst>
          </p:cNvPr>
          <p:cNvSpPr/>
          <p:nvPr/>
        </p:nvSpPr>
        <p:spPr>
          <a:xfrm>
            <a:off x="6921198" y="5199660"/>
            <a:ext cx="1027091" cy="286837"/>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n>
                  <a:solidFill>
                    <a:sysClr val="windowText" lastClr="000000"/>
                  </a:solidFill>
                </a:ln>
                <a:solidFill>
                  <a:sysClr val="windowText" lastClr="000000"/>
                </a:solidFill>
              </a:rPr>
              <a:t>CRCNS</a:t>
            </a:r>
          </a:p>
        </p:txBody>
      </p:sp>
      <p:cxnSp>
        <p:nvCxnSpPr>
          <p:cNvPr id="57" name="Straight Connector 56">
            <a:extLst>
              <a:ext uri="{FF2B5EF4-FFF2-40B4-BE49-F238E27FC236}">
                <a16:creationId xmlns:a16="http://schemas.microsoft.com/office/drawing/2014/main" id="{7F40767F-52F4-56A3-75D7-84F015DAF641}"/>
              </a:ext>
            </a:extLst>
          </p:cNvPr>
          <p:cNvCxnSpPr>
            <a:cxnSpLocks/>
            <a:endCxn id="6" idx="1"/>
          </p:cNvCxnSpPr>
          <p:nvPr/>
        </p:nvCxnSpPr>
        <p:spPr>
          <a:xfrm>
            <a:off x="6232668" y="4854188"/>
            <a:ext cx="688530" cy="4888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E8AA0D8-D45A-E8BF-3728-D361F7CB9F3E}"/>
              </a:ext>
            </a:extLst>
          </p:cNvPr>
          <p:cNvCxnSpPr>
            <a:cxnSpLocks/>
            <a:endCxn id="6" idx="1"/>
          </p:cNvCxnSpPr>
          <p:nvPr/>
        </p:nvCxnSpPr>
        <p:spPr>
          <a:xfrm>
            <a:off x="6214362" y="4755330"/>
            <a:ext cx="706836" cy="5877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52B4C4C8-A0C5-8850-0114-FB7131FD909E}"/>
              </a:ext>
            </a:extLst>
          </p:cNvPr>
          <p:cNvCxnSpPr>
            <a:cxnSpLocks/>
            <a:endCxn id="6" idx="1"/>
          </p:cNvCxnSpPr>
          <p:nvPr/>
        </p:nvCxnSpPr>
        <p:spPr>
          <a:xfrm>
            <a:off x="6166085" y="4898734"/>
            <a:ext cx="755113" cy="4443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6C6CB8E-0625-B212-99AB-0AF375F3C94C}"/>
              </a:ext>
            </a:extLst>
          </p:cNvPr>
          <p:cNvSpPr/>
          <p:nvPr/>
        </p:nvSpPr>
        <p:spPr>
          <a:xfrm>
            <a:off x="0" y="361862"/>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8" name="TextBox 7">
            <a:extLst>
              <a:ext uri="{FF2B5EF4-FFF2-40B4-BE49-F238E27FC236}">
                <a16:creationId xmlns:a16="http://schemas.microsoft.com/office/drawing/2014/main" id="{90E12E6C-B7CE-E2FC-DEAD-08F60D04AFB2}"/>
              </a:ext>
            </a:extLst>
          </p:cNvPr>
          <p:cNvSpPr txBox="1"/>
          <p:nvPr/>
        </p:nvSpPr>
        <p:spPr>
          <a:xfrm>
            <a:off x="238663" y="821544"/>
            <a:ext cx="8718642" cy="369332"/>
          </a:xfrm>
          <a:prstGeom prst="rect">
            <a:avLst/>
          </a:prstGeom>
          <a:noFill/>
        </p:spPr>
        <p:txBody>
          <a:bodyPr wrap="square" rtlCol="0">
            <a:spAutoFit/>
          </a:bodyPr>
          <a:lstStyle/>
          <a:p>
            <a:r>
              <a:rPr lang="en-US" dirty="0">
                <a:solidFill>
                  <a:schemeClr val="tx1">
                    <a:lumMod val="65000"/>
                    <a:lumOff val="35000"/>
                  </a:schemeClr>
                </a:solidFill>
                <a:latin typeface="+mj-lt"/>
              </a:rPr>
              <a:t>NIH Spending categories are mapped to publications through their funding projects</a:t>
            </a:r>
          </a:p>
        </p:txBody>
      </p:sp>
      <p:sp>
        <p:nvSpPr>
          <p:cNvPr id="9" name="TextBox 8">
            <a:extLst>
              <a:ext uri="{FF2B5EF4-FFF2-40B4-BE49-F238E27FC236}">
                <a16:creationId xmlns:a16="http://schemas.microsoft.com/office/drawing/2014/main" id="{100D6009-120E-ABD0-B6E7-F4DD7535C705}"/>
              </a:ext>
            </a:extLst>
          </p:cNvPr>
          <p:cNvSpPr txBox="1"/>
          <p:nvPr/>
        </p:nvSpPr>
        <p:spPr>
          <a:xfrm>
            <a:off x="238663" y="452212"/>
            <a:ext cx="9374256" cy="461665"/>
          </a:xfrm>
          <a:prstGeom prst="rect">
            <a:avLst/>
          </a:prstGeom>
          <a:noFill/>
        </p:spPr>
        <p:txBody>
          <a:bodyPr wrap="square" rtlCol="0">
            <a:spAutoFit/>
          </a:bodyPr>
          <a:lstStyle/>
          <a:p>
            <a:r>
              <a:rPr lang="en-US" sz="2400" dirty="0">
                <a:latin typeface="+mj-lt"/>
              </a:rPr>
              <a:t>High-Level Simplification of our Collection Pipeline</a:t>
            </a:r>
          </a:p>
        </p:txBody>
      </p:sp>
    </p:spTree>
    <p:extLst>
      <p:ext uri="{BB962C8B-B14F-4D97-AF65-F5344CB8AC3E}">
        <p14:creationId xmlns:p14="http://schemas.microsoft.com/office/powerpoint/2010/main" val="30904817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5213DB-9D95-320F-FD75-D24696FACAD4}"/>
              </a:ext>
            </a:extLst>
          </p:cNvPr>
          <p:cNvSpPr txBox="1"/>
          <p:nvPr/>
        </p:nvSpPr>
        <p:spPr>
          <a:xfrm>
            <a:off x="245360" y="1410379"/>
            <a:ext cx="8546948" cy="615553"/>
          </a:xfrm>
          <a:prstGeom prst="rect">
            <a:avLst/>
          </a:prstGeom>
          <a:noFill/>
        </p:spPr>
        <p:txBody>
          <a:bodyPr wrap="square" rtlCol="0">
            <a:spAutoFit/>
          </a:bodyPr>
          <a:lstStyle/>
          <a:p>
            <a:r>
              <a:rPr lang="en-US" dirty="0">
                <a:cs typeface="Arial" panose="020B0604020202020204" pitchFamily="34" charset="0"/>
              </a:rPr>
              <a:t>Over the course of our study, we collected the following measures of paper influence:</a:t>
            </a:r>
            <a:endParaRPr lang="en-US" sz="1600" dirty="0">
              <a:cs typeface="Arial" panose="020B0604020202020204" pitchFamily="34" charset="0"/>
            </a:endParaRPr>
          </a:p>
          <a:p>
            <a:endParaRPr lang="en-US" sz="1600" b="1" dirty="0">
              <a:cs typeface="Arial" panose="020B0604020202020204" pitchFamily="34" charset="0"/>
            </a:endParaRPr>
          </a:p>
        </p:txBody>
      </p:sp>
      <p:sp>
        <p:nvSpPr>
          <p:cNvPr id="31" name="Rounded Rectangle 30">
            <a:extLst>
              <a:ext uri="{FF2B5EF4-FFF2-40B4-BE49-F238E27FC236}">
                <a16:creationId xmlns:a16="http://schemas.microsoft.com/office/drawing/2014/main" id="{56F81976-AA53-7305-80B5-23EBBAB983FF}"/>
              </a:ext>
            </a:extLst>
          </p:cNvPr>
          <p:cNvSpPr/>
          <p:nvPr/>
        </p:nvSpPr>
        <p:spPr>
          <a:xfrm>
            <a:off x="1085331" y="1872584"/>
            <a:ext cx="1858836" cy="1471878"/>
          </a:xfrm>
          <a:prstGeom prst="roundRect">
            <a:avLst/>
          </a:prstGeom>
          <a:solidFill>
            <a:srgbClr val="D0D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Arial" panose="020B0604020202020204" pitchFamily="34" charset="0"/>
              </a:rPr>
              <a:t>Relative Citation Ratio (RCR):</a:t>
            </a:r>
          </a:p>
          <a:p>
            <a:pPr algn="ctr"/>
            <a:endParaRPr lang="en-US" sz="1400" dirty="0">
              <a:solidFill>
                <a:sysClr val="windowText" lastClr="000000"/>
              </a:solidFill>
              <a:cs typeface="Arial" panose="020B0604020202020204" pitchFamily="34" charset="0"/>
            </a:endParaRPr>
          </a:p>
          <a:p>
            <a:pPr algn="ctr"/>
            <a:r>
              <a:rPr lang="en-US" sz="1400" dirty="0">
                <a:solidFill>
                  <a:sysClr val="windowText" lastClr="000000"/>
                </a:solidFill>
                <a:cs typeface="Arial" panose="020B0604020202020204" pitchFamily="34" charset="0"/>
              </a:rPr>
              <a:t>The </a:t>
            </a:r>
            <a:r>
              <a:rPr lang="en-US" sz="1400" dirty="0">
                <a:solidFill>
                  <a:sysClr val="windowText" lastClr="000000"/>
                </a:solidFill>
              </a:rPr>
              <a:t>field- and time-normalized citation rate per year</a:t>
            </a:r>
          </a:p>
        </p:txBody>
      </p:sp>
      <p:sp>
        <p:nvSpPr>
          <p:cNvPr id="32" name="Rounded Rectangle 31">
            <a:extLst>
              <a:ext uri="{FF2B5EF4-FFF2-40B4-BE49-F238E27FC236}">
                <a16:creationId xmlns:a16="http://schemas.microsoft.com/office/drawing/2014/main" id="{3FD5DB15-56DE-38FD-7EA9-22DA1F3CCD51}"/>
              </a:ext>
            </a:extLst>
          </p:cNvPr>
          <p:cNvSpPr/>
          <p:nvPr/>
        </p:nvSpPr>
        <p:spPr>
          <a:xfrm>
            <a:off x="3035714" y="1880464"/>
            <a:ext cx="1564100" cy="1445955"/>
          </a:xfrm>
          <a:prstGeom prst="roundRect">
            <a:avLst/>
          </a:prstGeom>
          <a:solidFill>
            <a:srgbClr val="DFC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NIH RCR Percentile</a:t>
            </a:r>
          </a:p>
          <a:p>
            <a:pPr algn="ctr"/>
            <a:endParaRPr lang="en-US" sz="1400" dirty="0">
              <a:solidFill>
                <a:schemeClr val="tx1"/>
              </a:solidFill>
              <a:cs typeface="Arial" panose="020B0604020202020204" pitchFamily="34" charset="0"/>
            </a:endParaRPr>
          </a:p>
          <a:p>
            <a:pPr algn="ctr"/>
            <a:r>
              <a:rPr lang="en-US" sz="1400" dirty="0">
                <a:solidFill>
                  <a:schemeClr val="tx1"/>
                </a:solidFill>
              </a:rPr>
              <a:t>Percentile RCR compared to all NIH publications.</a:t>
            </a:r>
          </a:p>
        </p:txBody>
      </p:sp>
      <p:sp>
        <p:nvSpPr>
          <p:cNvPr id="33" name="Rounded Rectangle 32">
            <a:extLst>
              <a:ext uri="{FF2B5EF4-FFF2-40B4-BE49-F238E27FC236}">
                <a16:creationId xmlns:a16="http://schemas.microsoft.com/office/drawing/2014/main" id="{BBEA8DAF-5FB3-3BFA-C5F0-0E4454F7D8F9}"/>
              </a:ext>
            </a:extLst>
          </p:cNvPr>
          <p:cNvSpPr/>
          <p:nvPr/>
        </p:nvSpPr>
        <p:spPr>
          <a:xfrm>
            <a:off x="4690130" y="1873983"/>
            <a:ext cx="2150189" cy="1471877"/>
          </a:xfrm>
          <a:prstGeom prst="roundRect">
            <a:avLst/>
          </a:prstGeom>
          <a:solidFill>
            <a:srgbClr val="F3CE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Field Citation Rate (FCR)</a:t>
            </a:r>
          </a:p>
          <a:p>
            <a:pPr algn="ctr"/>
            <a:endParaRPr lang="en-US" sz="1400" dirty="0">
              <a:solidFill>
                <a:schemeClr val="tx1"/>
              </a:solidFill>
            </a:endParaRPr>
          </a:p>
          <a:p>
            <a:pPr algn="ctr"/>
            <a:r>
              <a:rPr lang="en-US" sz="1400" dirty="0">
                <a:solidFill>
                  <a:schemeClr val="tx1"/>
                </a:solidFill>
              </a:rPr>
              <a:t>Measure of the citation rate within this paper's field, estimated using its co-citation network</a:t>
            </a:r>
          </a:p>
        </p:txBody>
      </p:sp>
      <p:sp>
        <p:nvSpPr>
          <p:cNvPr id="34" name="Rounded Rectangle 33">
            <a:extLst>
              <a:ext uri="{FF2B5EF4-FFF2-40B4-BE49-F238E27FC236}">
                <a16:creationId xmlns:a16="http://schemas.microsoft.com/office/drawing/2014/main" id="{3EF88AE8-4665-CD5A-3C9D-21F9FD66E275}"/>
              </a:ext>
            </a:extLst>
          </p:cNvPr>
          <p:cNvSpPr/>
          <p:nvPr/>
        </p:nvSpPr>
        <p:spPr>
          <a:xfrm>
            <a:off x="6978213" y="1872584"/>
            <a:ext cx="2024521" cy="1471877"/>
          </a:xfrm>
          <a:prstGeom prst="roundRect">
            <a:avLst/>
          </a:prstGeom>
          <a:solidFill>
            <a:srgbClr val="F3D4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Approximate Potential to Translate (APT)</a:t>
            </a:r>
          </a:p>
          <a:p>
            <a:pPr algn="ctr"/>
            <a:endParaRPr lang="en-US" sz="1400" dirty="0">
              <a:solidFill>
                <a:schemeClr val="tx1"/>
              </a:solidFill>
              <a:cs typeface="Arial" panose="020B0604020202020204" pitchFamily="34" charset="0"/>
            </a:endParaRPr>
          </a:p>
          <a:p>
            <a:pPr algn="ctr"/>
            <a:r>
              <a:rPr lang="en-US" sz="1400" dirty="0">
                <a:solidFill>
                  <a:schemeClr val="tx1"/>
                </a:solidFill>
              </a:rPr>
              <a:t>ML model likelihood estimate of citation in later clinical trials.</a:t>
            </a:r>
          </a:p>
        </p:txBody>
      </p:sp>
      <p:sp>
        <p:nvSpPr>
          <p:cNvPr id="35" name="Rounded Rectangle 34">
            <a:extLst>
              <a:ext uri="{FF2B5EF4-FFF2-40B4-BE49-F238E27FC236}">
                <a16:creationId xmlns:a16="http://schemas.microsoft.com/office/drawing/2014/main" id="{3569E088-5BBE-2A41-9053-BAFE685024F2}"/>
              </a:ext>
            </a:extLst>
          </p:cNvPr>
          <p:cNvSpPr/>
          <p:nvPr/>
        </p:nvSpPr>
        <p:spPr>
          <a:xfrm>
            <a:off x="83037" y="1988337"/>
            <a:ext cx="912771" cy="43849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Total Citations</a:t>
            </a:r>
            <a:endParaRPr lang="en-US" sz="1400" b="1" dirty="0">
              <a:solidFill>
                <a:schemeClr val="tx1"/>
              </a:solidFill>
            </a:endParaRPr>
          </a:p>
        </p:txBody>
      </p:sp>
      <p:sp>
        <p:nvSpPr>
          <p:cNvPr id="36" name="Rounded Rectangle 35">
            <a:extLst>
              <a:ext uri="{FF2B5EF4-FFF2-40B4-BE49-F238E27FC236}">
                <a16:creationId xmlns:a16="http://schemas.microsoft.com/office/drawing/2014/main" id="{2DEE912E-6FFA-B43E-C04A-748E0EC77DD0}"/>
              </a:ext>
            </a:extLst>
          </p:cNvPr>
          <p:cNvSpPr/>
          <p:nvPr/>
        </p:nvSpPr>
        <p:spPr>
          <a:xfrm>
            <a:off x="83037" y="2516012"/>
            <a:ext cx="912772" cy="72799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Average Citations per Year</a:t>
            </a:r>
            <a:endParaRPr lang="en-US" sz="1400" b="1" dirty="0">
              <a:solidFill>
                <a:schemeClr val="tx1"/>
              </a:solidFill>
            </a:endParaRPr>
          </a:p>
        </p:txBody>
      </p:sp>
      <p:sp>
        <p:nvSpPr>
          <p:cNvPr id="37" name="TextBox 36">
            <a:extLst>
              <a:ext uri="{FF2B5EF4-FFF2-40B4-BE49-F238E27FC236}">
                <a16:creationId xmlns:a16="http://schemas.microsoft.com/office/drawing/2014/main" id="{0119BBB0-A20D-96A4-1BC5-353B7AE64BAA}"/>
              </a:ext>
            </a:extLst>
          </p:cNvPr>
          <p:cNvSpPr txBox="1"/>
          <p:nvPr/>
        </p:nvSpPr>
        <p:spPr>
          <a:xfrm>
            <a:off x="108328" y="4028556"/>
            <a:ext cx="11435147" cy="369332"/>
          </a:xfrm>
          <a:prstGeom prst="rect">
            <a:avLst/>
          </a:prstGeom>
          <a:solidFill>
            <a:schemeClr val="bg1"/>
          </a:solidFill>
        </p:spPr>
        <p:txBody>
          <a:bodyPr wrap="square" rtlCol="0">
            <a:spAutoFit/>
          </a:bodyPr>
          <a:lstStyle/>
          <a:p>
            <a:r>
              <a:rPr lang="en-US" dirty="0">
                <a:cs typeface="Arial" panose="020B0604020202020204" pitchFamily="34" charset="0"/>
              </a:rPr>
              <a:t>We also gathered the following categorical measures for all associated FOAs and Projects within the study groups:</a:t>
            </a:r>
            <a:endParaRPr lang="en-US" sz="1600" dirty="0">
              <a:cs typeface="Arial" panose="020B0604020202020204" pitchFamily="34" charset="0"/>
            </a:endParaRPr>
          </a:p>
        </p:txBody>
      </p:sp>
      <p:sp>
        <p:nvSpPr>
          <p:cNvPr id="38" name="Rounded Rectangle 37">
            <a:extLst>
              <a:ext uri="{FF2B5EF4-FFF2-40B4-BE49-F238E27FC236}">
                <a16:creationId xmlns:a16="http://schemas.microsoft.com/office/drawing/2014/main" id="{1A584FCF-5C19-3720-5388-3E6D090AAE59}"/>
              </a:ext>
            </a:extLst>
          </p:cNvPr>
          <p:cNvSpPr/>
          <p:nvPr/>
        </p:nvSpPr>
        <p:spPr>
          <a:xfrm>
            <a:off x="1795355" y="4522791"/>
            <a:ext cx="2831724" cy="1471877"/>
          </a:xfrm>
          <a:prstGeom prst="roundRect">
            <a:avLst/>
          </a:prstGeom>
          <a:solidFill>
            <a:srgbClr val="D2E9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ysClr val="windowText" lastClr="000000"/>
                </a:solidFill>
                <a:cs typeface="Arial" panose="020B0604020202020204" pitchFamily="34" charset="0"/>
              </a:rPr>
              <a:t>Aggregated Paper Statistics</a:t>
            </a:r>
          </a:p>
          <a:p>
            <a:pPr algn="ctr"/>
            <a:endParaRPr lang="en-US" sz="1400" b="1" dirty="0">
              <a:solidFill>
                <a:sysClr val="windowText" lastClr="000000"/>
              </a:solidFill>
              <a:cs typeface="Arial" panose="020B0604020202020204" pitchFamily="34" charset="0"/>
            </a:endParaRPr>
          </a:p>
          <a:p>
            <a:pPr algn="ctr"/>
            <a:r>
              <a:rPr lang="en-US" sz="1400" dirty="0">
                <a:solidFill>
                  <a:sysClr val="windowText" lastClr="000000"/>
                </a:solidFill>
                <a:cs typeface="Arial" panose="020B0604020202020204" pitchFamily="34" charset="0"/>
              </a:rPr>
              <a:t>Each of the above statistics were aggregated over all papers within the scope of each study group</a:t>
            </a:r>
          </a:p>
          <a:p>
            <a:pPr algn="ctr"/>
            <a:endParaRPr lang="en-US" sz="1400" dirty="0">
              <a:solidFill>
                <a:sysClr val="windowText" lastClr="000000"/>
              </a:solidFill>
            </a:endParaRPr>
          </a:p>
        </p:txBody>
      </p:sp>
      <p:sp>
        <p:nvSpPr>
          <p:cNvPr id="39" name="Rounded Rectangle 38">
            <a:extLst>
              <a:ext uri="{FF2B5EF4-FFF2-40B4-BE49-F238E27FC236}">
                <a16:creationId xmlns:a16="http://schemas.microsoft.com/office/drawing/2014/main" id="{0DA49EB7-15F0-FCBE-CD59-C25EA4F02FCA}"/>
              </a:ext>
            </a:extLst>
          </p:cNvPr>
          <p:cNvSpPr/>
          <p:nvPr/>
        </p:nvSpPr>
        <p:spPr>
          <a:xfrm>
            <a:off x="4718170" y="4522791"/>
            <a:ext cx="1519791" cy="1445955"/>
          </a:xfrm>
          <a:prstGeom prst="roundRect">
            <a:avLst/>
          </a:prstGeom>
          <a:solidFill>
            <a:srgbClr val="D4F3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Organization Information</a:t>
            </a:r>
          </a:p>
          <a:p>
            <a:endParaRPr lang="en-US" sz="1400" b="1" dirty="0">
              <a:solidFill>
                <a:schemeClr val="tx1"/>
              </a:solidFill>
              <a:cs typeface="Arial" panose="020B0604020202020204" pitchFamily="34" charset="0"/>
            </a:endParaRPr>
          </a:p>
          <a:p>
            <a:pPr marL="285750" indent="-285750">
              <a:buFont typeface="Arial" panose="020B0604020202020204" pitchFamily="34" charset="0"/>
              <a:buChar char="•"/>
            </a:pPr>
            <a:r>
              <a:rPr lang="en-US" sz="1400" dirty="0">
                <a:solidFill>
                  <a:schemeClr val="tx1"/>
                </a:solidFill>
                <a:cs typeface="Arial" panose="020B0604020202020204" pitchFamily="34" charset="0"/>
              </a:rPr>
              <a:t>Name</a:t>
            </a:r>
          </a:p>
          <a:p>
            <a:pPr marL="285750" indent="-285750">
              <a:buFont typeface="Arial" panose="020B0604020202020204" pitchFamily="34" charset="0"/>
              <a:buChar char="•"/>
            </a:pPr>
            <a:r>
              <a:rPr lang="en-US" sz="1400" dirty="0">
                <a:solidFill>
                  <a:schemeClr val="tx1"/>
                </a:solidFill>
                <a:cs typeface="Arial" panose="020B0604020202020204" pitchFamily="34" charset="0"/>
              </a:rPr>
              <a:t>Country</a:t>
            </a:r>
          </a:p>
          <a:p>
            <a:pPr marL="285750" indent="-285750">
              <a:buFont typeface="Arial" panose="020B0604020202020204" pitchFamily="34" charset="0"/>
              <a:buChar char="•"/>
            </a:pPr>
            <a:r>
              <a:rPr lang="en-US" sz="1400" dirty="0">
                <a:solidFill>
                  <a:schemeClr val="tx1"/>
                </a:solidFill>
                <a:cs typeface="Arial" panose="020B0604020202020204" pitchFamily="34" charset="0"/>
              </a:rPr>
              <a:t>Department</a:t>
            </a:r>
          </a:p>
        </p:txBody>
      </p:sp>
      <p:sp>
        <p:nvSpPr>
          <p:cNvPr id="40" name="Rounded Rectangle 39">
            <a:extLst>
              <a:ext uri="{FF2B5EF4-FFF2-40B4-BE49-F238E27FC236}">
                <a16:creationId xmlns:a16="http://schemas.microsoft.com/office/drawing/2014/main" id="{04DC505F-CDD7-5C77-FEE5-212A2EA620C7}"/>
              </a:ext>
            </a:extLst>
          </p:cNvPr>
          <p:cNvSpPr/>
          <p:nvPr/>
        </p:nvSpPr>
        <p:spPr>
          <a:xfrm>
            <a:off x="6346557" y="4509830"/>
            <a:ext cx="2690972" cy="1471877"/>
          </a:xfrm>
          <a:prstGeom prst="roundRect">
            <a:avLst/>
          </a:prstGeom>
          <a:solidFill>
            <a:srgbClr val="D6F3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Budgeting Information</a:t>
            </a:r>
          </a:p>
          <a:p>
            <a:pPr algn="ctr"/>
            <a:endParaRPr lang="en-US" sz="1400" dirty="0">
              <a:solidFill>
                <a:schemeClr val="tx1"/>
              </a:solidFill>
            </a:endParaRPr>
          </a:p>
          <a:p>
            <a:pPr marL="285750" indent="-285750">
              <a:buFont typeface="Arial" panose="020B0604020202020204" pitchFamily="34" charset="0"/>
              <a:buChar char="•"/>
            </a:pPr>
            <a:r>
              <a:rPr lang="en-US" sz="1400" dirty="0">
                <a:solidFill>
                  <a:schemeClr val="tx1"/>
                </a:solidFill>
              </a:rPr>
              <a:t>Budget Start Date</a:t>
            </a:r>
          </a:p>
          <a:p>
            <a:pPr marL="285750" indent="-285750">
              <a:buFont typeface="Arial" panose="020B0604020202020204" pitchFamily="34" charset="0"/>
              <a:buChar char="•"/>
            </a:pPr>
            <a:r>
              <a:rPr lang="en-US" sz="1400" dirty="0">
                <a:solidFill>
                  <a:schemeClr val="tx1"/>
                </a:solidFill>
              </a:rPr>
              <a:t>Budget End Date</a:t>
            </a:r>
          </a:p>
          <a:p>
            <a:pPr marL="285750" indent="-285750">
              <a:buFont typeface="Arial" panose="020B0604020202020204" pitchFamily="34" charset="0"/>
              <a:buChar char="•"/>
            </a:pPr>
            <a:r>
              <a:rPr lang="en-US" sz="1400" dirty="0">
                <a:solidFill>
                  <a:schemeClr val="tx1"/>
                </a:solidFill>
              </a:rPr>
              <a:t>Direct Cost Amount</a:t>
            </a:r>
          </a:p>
          <a:p>
            <a:pPr marL="285750" indent="-285750">
              <a:buFont typeface="Arial" panose="020B0604020202020204" pitchFamily="34" charset="0"/>
              <a:buChar char="•"/>
            </a:pPr>
            <a:r>
              <a:rPr lang="en-US" sz="1400" dirty="0">
                <a:solidFill>
                  <a:schemeClr val="tx1"/>
                </a:solidFill>
              </a:rPr>
              <a:t>Indirect Cost Amount</a:t>
            </a:r>
          </a:p>
        </p:txBody>
      </p:sp>
      <p:sp>
        <p:nvSpPr>
          <p:cNvPr id="41" name="Rounded Rectangle 40">
            <a:extLst>
              <a:ext uri="{FF2B5EF4-FFF2-40B4-BE49-F238E27FC236}">
                <a16:creationId xmlns:a16="http://schemas.microsoft.com/office/drawing/2014/main" id="{DBA08149-163E-BA88-6A62-21A722EEBE8E}"/>
              </a:ext>
            </a:extLst>
          </p:cNvPr>
          <p:cNvSpPr/>
          <p:nvPr/>
        </p:nvSpPr>
        <p:spPr>
          <a:xfrm>
            <a:off x="9143349" y="4531689"/>
            <a:ext cx="2831725" cy="1471877"/>
          </a:xfrm>
          <a:prstGeom prst="roundRect">
            <a:avLst/>
          </a:prstGeom>
          <a:solidFill>
            <a:srgbClr val="F0F3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Author Information</a:t>
            </a:r>
          </a:p>
          <a:p>
            <a:pPr algn="ctr"/>
            <a:endParaRPr lang="en-US" sz="1400" b="1" dirty="0">
              <a:solidFill>
                <a:schemeClr val="tx1"/>
              </a:solidFill>
              <a:cs typeface="Arial" panose="020B0604020202020204" pitchFamily="34" charset="0"/>
            </a:endParaRPr>
          </a:p>
          <a:p>
            <a:pPr marL="285750" indent="-285750">
              <a:buFont typeface="Arial" panose="020B0604020202020204" pitchFamily="34" charset="0"/>
              <a:buChar char="•"/>
            </a:pPr>
            <a:r>
              <a:rPr lang="en-US" sz="1400" dirty="0">
                <a:solidFill>
                  <a:schemeClr val="tx1"/>
                </a:solidFill>
                <a:cs typeface="Arial" panose="020B0604020202020204" pitchFamily="34" charset="0"/>
              </a:rPr>
              <a:t>Principle Investigator Names</a:t>
            </a:r>
          </a:p>
          <a:p>
            <a:pPr marL="285750" indent="-285750">
              <a:buFont typeface="Arial" panose="020B0604020202020204" pitchFamily="34" charset="0"/>
              <a:buChar char="•"/>
            </a:pPr>
            <a:r>
              <a:rPr lang="en-US" sz="1400" dirty="0">
                <a:solidFill>
                  <a:schemeClr val="tx1"/>
                </a:solidFill>
                <a:cs typeface="Arial" panose="020B0604020202020204" pitchFamily="34" charset="0"/>
              </a:rPr>
              <a:t>Program Officer Names</a:t>
            </a:r>
          </a:p>
          <a:p>
            <a:pPr marL="285750" indent="-285750">
              <a:buFont typeface="Arial" panose="020B0604020202020204" pitchFamily="34" charset="0"/>
              <a:buChar char="•"/>
            </a:pPr>
            <a:r>
              <a:rPr lang="en-US" sz="1400" dirty="0">
                <a:solidFill>
                  <a:schemeClr val="tx1"/>
                </a:solidFill>
                <a:cs typeface="Arial" panose="020B0604020202020204" pitchFamily="34" charset="0"/>
              </a:rPr>
              <a:t>Affiliation</a:t>
            </a:r>
          </a:p>
          <a:p>
            <a:pPr marL="285750" indent="-285750">
              <a:buFont typeface="Arial" panose="020B0604020202020204" pitchFamily="34" charset="0"/>
              <a:buChar char="•"/>
            </a:pPr>
            <a:r>
              <a:rPr lang="en-US" sz="1400" dirty="0">
                <a:solidFill>
                  <a:schemeClr val="tx1"/>
                </a:solidFill>
                <a:cs typeface="Arial" panose="020B0604020202020204" pitchFamily="34" charset="0"/>
              </a:rPr>
              <a:t>Author novelty</a:t>
            </a:r>
          </a:p>
        </p:txBody>
      </p:sp>
      <p:sp>
        <p:nvSpPr>
          <p:cNvPr id="42" name="Rounded Rectangle 41">
            <a:extLst>
              <a:ext uri="{FF2B5EF4-FFF2-40B4-BE49-F238E27FC236}">
                <a16:creationId xmlns:a16="http://schemas.microsoft.com/office/drawing/2014/main" id="{A284D069-F6BA-F9CC-23C3-A5480210911E}"/>
              </a:ext>
            </a:extLst>
          </p:cNvPr>
          <p:cNvSpPr/>
          <p:nvPr/>
        </p:nvSpPr>
        <p:spPr>
          <a:xfrm>
            <a:off x="108329" y="4621421"/>
            <a:ext cx="1556198" cy="31016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Total Papers</a:t>
            </a:r>
            <a:endParaRPr lang="en-US" sz="1400" b="1" dirty="0">
              <a:solidFill>
                <a:schemeClr val="tx1"/>
              </a:solidFill>
            </a:endParaRPr>
          </a:p>
        </p:txBody>
      </p:sp>
      <p:sp>
        <p:nvSpPr>
          <p:cNvPr id="43" name="Rounded Rectangle 42">
            <a:extLst>
              <a:ext uri="{FF2B5EF4-FFF2-40B4-BE49-F238E27FC236}">
                <a16:creationId xmlns:a16="http://schemas.microsoft.com/office/drawing/2014/main" id="{A507EA8C-41E4-E8D1-68F0-F3C805EAD2ED}"/>
              </a:ext>
            </a:extLst>
          </p:cNvPr>
          <p:cNvSpPr/>
          <p:nvPr/>
        </p:nvSpPr>
        <p:spPr>
          <a:xfrm>
            <a:off x="108329" y="5051110"/>
            <a:ext cx="1556198" cy="31016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Total Projects</a:t>
            </a:r>
            <a:endParaRPr lang="en-US" sz="1400" b="1" dirty="0">
              <a:solidFill>
                <a:schemeClr val="tx1"/>
              </a:solidFill>
            </a:endParaRPr>
          </a:p>
        </p:txBody>
      </p:sp>
      <p:sp>
        <p:nvSpPr>
          <p:cNvPr id="44" name="Rounded Rectangle 43">
            <a:extLst>
              <a:ext uri="{FF2B5EF4-FFF2-40B4-BE49-F238E27FC236}">
                <a16:creationId xmlns:a16="http://schemas.microsoft.com/office/drawing/2014/main" id="{688422E7-77A6-9CBF-A802-AE89A4F1616C}"/>
              </a:ext>
            </a:extLst>
          </p:cNvPr>
          <p:cNvSpPr/>
          <p:nvPr/>
        </p:nvSpPr>
        <p:spPr>
          <a:xfrm>
            <a:off x="108328" y="5480799"/>
            <a:ext cx="1556198" cy="31016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Total Sub-Projects</a:t>
            </a:r>
            <a:endParaRPr lang="en-US" sz="1400" b="1" dirty="0">
              <a:solidFill>
                <a:schemeClr val="tx1"/>
              </a:solidFill>
            </a:endParaRPr>
          </a:p>
        </p:txBody>
      </p:sp>
      <p:cxnSp>
        <p:nvCxnSpPr>
          <p:cNvPr id="46" name="Straight Arrow Connector 45">
            <a:extLst>
              <a:ext uri="{FF2B5EF4-FFF2-40B4-BE49-F238E27FC236}">
                <a16:creationId xmlns:a16="http://schemas.microsoft.com/office/drawing/2014/main" id="{9B8BE02B-9BF1-449A-18A5-2F7F84EB026F}"/>
              </a:ext>
            </a:extLst>
          </p:cNvPr>
          <p:cNvCxnSpPr>
            <a:cxnSpLocks/>
            <a:stCxn id="31" idx="2"/>
            <a:endCxn id="38" idx="0"/>
          </p:cNvCxnSpPr>
          <p:nvPr/>
        </p:nvCxnSpPr>
        <p:spPr>
          <a:xfrm>
            <a:off x="2014749" y="3344462"/>
            <a:ext cx="1196468" cy="1178329"/>
          </a:xfrm>
          <a:prstGeom prst="straightConnector1">
            <a:avLst/>
          </a:prstGeom>
          <a:ln>
            <a:solidFill>
              <a:srgbClr val="B0AFB2"/>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6A2D6EB-5A6B-0625-42A2-01357CBAD44B}"/>
              </a:ext>
            </a:extLst>
          </p:cNvPr>
          <p:cNvCxnSpPr>
            <a:cxnSpLocks/>
            <a:stCxn id="32" idx="2"/>
            <a:endCxn id="38" idx="0"/>
          </p:cNvCxnSpPr>
          <p:nvPr/>
        </p:nvCxnSpPr>
        <p:spPr>
          <a:xfrm flipH="1">
            <a:off x="3211217" y="3326419"/>
            <a:ext cx="606547" cy="1196372"/>
          </a:xfrm>
          <a:prstGeom prst="straightConnector1">
            <a:avLst/>
          </a:prstGeom>
          <a:ln>
            <a:solidFill>
              <a:srgbClr val="B0AFB2"/>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1445E238-B5E3-DA93-CC06-AA44282E65EC}"/>
              </a:ext>
            </a:extLst>
          </p:cNvPr>
          <p:cNvCxnSpPr>
            <a:cxnSpLocks/>
          </p:cNvCxnSpPr>
          <p:nvPr/>
        </p:nvCxnSpPr>
        <p:spPr>
          <a:xfrm flipH="1">
            <a:off x="3084618" y="3354758"/>
            <a:ext cx="2554008" cy="1176931"/>
          </a:xfrm>
          <a:prstGeom prst="straightConnector1">
            <a:avLst/>
          </a:prstGeom>
          <a:ln>
            <a:solidFill>
              <a:srgbClr val="B0AFB2"/>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533B872B-A9EA-A75A-042A-52A5EE550B64}"/>
              </a:ext>
            </a:extLst>
          </p:cNvPr>
          <p:cNvCxnSpPr>
            <a:cxnSpLocks/>
            <a:stCxn id="34" idx="2"/>
            <a:endCxn id="38" idx="0"/>
          </p:cNvCxnSpPr>
          <p:nvPr/>
        </p:nvCxnSpPr>
        <p:spPr>
          <a:xfrm flipH="1">
            <a:off x="3211217" y="3344461"/>
            <a:ext cx="4779257" cy="1178330"/>
          </a:xfrm>
          <a:prstGeom prst="straightConnector1">
            <a:avLst/>
          </a:prstGeom>
          <a:ln>
            <a:solidFill>
              <a:srgbClr val="B0AFB2"/>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7B5299F0-3D73-39F2-1C52-67E497568AC3}"/>
              </a:ext>
            </a:extLst>
          </p:cNvPr>
          <p:cNvCxnSpPr>
            <a:cxnSpLocks/>
            <a:stCxn id="36" idx="2"/>
            <a:endCxn id="38" idx="0"/>
          </p:cNvCxnSpPr>
          <p:nvPr/>
        </p:nvCxnSpPr>
        <p:spPr>
          <a:xfrm>
            <a:off x="539423" y="3244002"/>
            <a:ext cx="2671794" cy="1278789"/>
          </a:xfrm>
          <a:prstGeom prst="straightConnector1">
            <a:avLst/>
          </a:prstGeom>
          <a:ln>
            <a:solidFill>
              <a:srgbClr val="B0AFB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Elbow Connector 11">
            <a:extLst>
              <a:ext uri="{FF2B5EF4-FFF2-40B4-BE49-F238E27FC236}">
                <a16:creationId xmlns:a16="http://schemas.microsoft.com/office/drawing/2014/main" id="{69D96350-917B-27B4-AD83-AA647E5AB4C6}"/>
              </a:ext>
            </a:extLst>
          </p:cNvPr>
          <p:cNvCxnSpPr>
            <a:stCxn id="38" idx="2"/>
            <a:endCxn id="40" idx="2"/>
          </p:cNvCxnSpPr>
          <p:nvPr/>
        </p:nvCxnSpPr>
        <p:spPr>
          <a:xfrm rot="5400000" flipH="1" flipV="1">
            <a:off x="5445149" y="3747775"/>
            <a:ext cx="12961" cy="4480826"/>
          </a:xfrm>
          <a:prstGeom prst="bentConnector3">
            <a:avLst>
              <a:gd name="adj1" fmla="val -1763753"/>
            </a:avLst>
          </a:prstGeom>
          <a:ln>
            <a:solidFill>
              <a:srgbClr val="B0AFB2"/>
            </a:solidFill>
            <a:tailEnd type="triangle"/>
          </a:ln>
        </p:spPr>
        <p:style>
          <a:lnRef idx="1">
            <a:schemeClr val="accent1"/>
          </a:lnRef>
          <a:fillRef idx="0">
            <a:schemeClr val="accent1"/>
          </a:fillRef>
          <a:effectRef idx="0">
            <a:schemeClr val="accent1"/>
          </a:effectRef>
          <a:fontRef idx="minor">
            <a:schemeClr val="tx1"/>
          </a:fontRef>
        </p:style>
      </p:cxnSp>
      <p:sp>
        <p:nvSpPr>
          <p:cNvPr id="28" name="Rounded Rectangle 27">
            <a:extLst>
              <a:ext uri="{FF2B5EF4-FFF2-40B4-BE49-F238E27FC236}">
                <a16:creationId xmlns:a16="http://schemas.microsoft.com/office/drawing/2014/main" id="{9CF0F5B3-97B7-B58D-FA26-530365AFA132}"/>
              </a:ext>
            </a:extLst>
          </p:cNvPr>
          <p:cNvSpPr/>
          <p:nvPr/>
        </p:nvSpPr>
        <p:spPr>
          <a:xfrm>
            <a:off x="9113890" y="1873982"/>
            <a:ext cx="2910630" cy="1471877"/>
          </a:xfrm>
          <a:prstGeom prst="roundRect">
            <a:avLst/>
          </a:prstGeom>
          <a:solidFill>
            <a:srgbClr val="F2E2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cs typeface="Arial" panose="020B0604020202020204" pitchFamily="34" charset="0"/>
              </a:rPr>
              <a:t>Publication Novelty</a:t>
            </a:r>
          </a:p>
          <a:p>
            <a:pPr algn="ctr"/>
            <a:endParaRPr lang="en-US" sz="1400" dirty="0">
              <a:solidFill>
                <a:schemeClr val="tx1"/>
              </a:solidFill>
              <a:cs typeface="Arial" panose="020B0604020202020204" pitchFamily="34" charset="0"/>
            </a:endParaRPr>
          </a:p>
          <a:p>
            <a:pPr algn="ctr"/>
            <a:r>
              <a:rPr lang="en-US" sz="1400" dirty="0">
                <a:solidFill>
                  <a:schemeClr val="tx1"/>
                </a:solidFill>
              </a:rPr>
              <a:t>Unique ML model metric of novelty within a given domain, estimated using </a:t>
            </a:r>
            <a:r>
              <a:rPr lang="en-US" sz="1400" dirty="0" err="1">
                <a:solidFill>
                  <a:schemeClr val="tx1"/>
                </a:solidFill>
              </a:rPr>
              <a:t>OpenIE</a:t>
            </a:r>
            <a:r>
              <a:rPr lang="en-US" sz="1400" dirty="0">
                <a:solidFill>
                  <a:schemeClr val="tx1"/>
                </a:solidFill>
              </a:rPr>
              <a:t> triple extraction and named-entity recognition.</a:t>
            </a:r>
          </a:p>
        </p:txBody>
      </p:sp>
      <p:cxnSp>
        <p:nvCxnSpPr>
          <p:cNvPr id="52" name="Straight Arrow Connector 51">
            <a:extLst>
              <a:ext uri="{FF2B5EF4-FFF2-40B4-BE49-F238E27FC236}">
                <a16:creationId xmlns:a16="http://schemas.microsoft.com/office/drawing/2014/main" id="{C05EAABC-0FAC-BEB3-16C0-3120255FCDF1}"/>
              </a:ext>
            </a:extLst>
          </p:cNvPr>
          <p:cNvCxnSpPr>
            <a:cxnSpLocks/>
            <a:stCxn id="28" idx="2"/>
            <a:endCxn id="41" idx="0"/>
          </p:cNvCxnSpPr>
          <p:nvPr/>
        </p:nvCxnSpPr>
        <p:spPr>
          <a:xfrm flipH="1">
            <a:off x="10559212" y="3345859"/>
            <a:ext cx="9993" cy="1185830"/>
          </a:xfrm>
          <a:prstGeom prst="straightConnector1">
            <a:avLst/>
          </a:prstGeom>
          <a:ln>
            <a:solidFill>
              <a:srgbClr val="B0AFB2"/>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40EABA9D-1D1F-2832-7E9F-2A4F04830336}"/>
              </a:ext>
            </a:extLst>
          </p:cNvPr>
          <p:cNvCxnSpPr>
            <a:cxnSpLocks/>
            <a:stCxn id="28" idx="2"/>
            <a:endCxn id="38" idx="0"/>
          </p:cNvCxnSpPr>
          <p:nvPr/>
        </p:nvCxnSpPr>
        <p:spPr>
          <a:xfrm flipH="1">
            <a:off x="3211217" y="3345859"/>
            <a:ext cx="7357988" cy="1176932"/>
          </a:xfrm>
          <a:prstGeom prst="straightConnector1">
            <a:avLst/>
          </a:prstGeom>
          <a:ln>
            <a:solidFill>
              <a:srgbClr val="B0AFB2"/>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7BCD67B-810B-93EF-2C2E-5CC79F3E8746}"/>
              </a:ext>
            </a:extLst>
          </p:cNvPr>
          <p:cNvSpPr/>
          <p:nvPr/>
        </p:nvSpPr>
        <p:spPr>
          <a:xfrm>
            <a:off x="0" y="361862"/>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6" name="TextBox 5">
            <a:extLst>
              <a:ext uri="{FF2B5EF4-FFF2-40B4-BE49-F238E27FC236}">
                <a16:creationId xmlns:a16="http://schemas.microsoft.com/office/drawing/2014/main" id="{088F0DA5-57F5-A2C6-9235-5F3099DFA3FC}"/>
              </a:ext>
            </a:extLst>
          </p:cNvPr>
          <p:cNvSpPr txBox="1"/>
          <p:nvPr/>
        </p:nvSpPr>
        <p:spPr>
          <a:xfrm>
            <a:off x="238663" y="821544"/>
            <a:ext cx="8718642" cy="369332"/>
          </a:xfrm>
          <a:prstGeom prst="rect">
            <a:avLst/>
          </a:prstGeom>
          <a:noFill/>
        </p:spPr>
        <p:txBody>
          <a:bodyPr wrap="square" rtlCol="0">
            <a:spAutoFit/>
          </a:bodyPr>
          <a:lstStyle/>
          <a:p>
            <a:r>
              <a:rPr lang="en-US" dirty="0">
                <a:solidFill>
                  <a:schemeClr val="tx1">
                    <a:lumMod val="65000"/>
                    <a:lumOff val="35000"/>
                  </a:schemeClr>
                </a:solidFill>
                <a:latin typeface="+mj-lt"/>
              </a:rPr>
              <a:t>Each metric shown can be retrieved from the BRAINWORKS RedShift database</a:t>
            </a:r>
          </a:p>
        </p:txBody>
      </p:sp>
      <p:sp>
        <p:nvSpPr>
          <p:cNvPr id="8" name="TextBox 7">
            <a:extLst>
              <a:ext uri="{FF2B5EF4-FFF2-40B4-BE49-F238E27FC236}">
                <a16:creationId xmlns:a16="http://schemas.microsoft.com/office/drawing/2014/main" id="{2F07B864-13F3-12D1-116E-03AAEE6A538F}"/>
              </a:ext>
            </a:extLst>
          </p:cNvPr>
          <p:cNvSpPr txBox="1"/>
          <p:nvPr/>
        </p:nvSpPr>
        <p:spPr>
          <a:xfrm>
            <a:off x="238663" y="452212"/>
            <a:ext cx="9374256" cy="461665"/>
          </a:xfrm>
          <a:prstGeom prst="rect">
            <a:avLst/>
          </a:prstGeom>
          <a:noFill/>
        </p:spPr>
        <p:txBody>
          <a:bodyPr wrap="square" rtlCol="0">
            <a:spAutoFit/>
          </a:bodyPr>
          <a:lstStyle/>
          <a:p>
            <a:r>
              <a:rPr lang="en-US" sz="2400" dirty="0">
                <a:latin typeface="+mj-lt"/>
              </a:rPr>
              <a:t>Measures Available to the BRAINWORKS Project</a:t>
            </a:r>
          </a:p>
        </p:txBody>
      </p:sp>
    </p:spTree>
    <p:extLst>
      <p:ext uri="{BB962C8B-B14F-4D97-AF65-F5344CB8AC3E}">
        <p14:creationId xmlns:p14="http://schemas.microsoft.com/office/powerpoint/2010/main" val="17384086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3853138E-4089-49A4-6FE6-AA04B71FE6C3}"/>
              </a:ext>
            </a:extLst>
          </p:cNvPr>
          <p:cNvPicPr>
            <a:picLocks noChangeAspect="1"/>
          </p:cNvPicPr>
          <p:nvPr/>
        </p:nvPicPr>
        <p:blipFill>
          <a:blip r:embed="rId2"/>
          <a:stretch>
            <a:fillRect/>
          </a:stretch>
        </p:blipFill>
        <p:spPr>
          <a:xfrm>
            <a:off x="15864" y="1713883"/>
            <a:ext cx="12176136" cy="2523343"/>
          </a:xfrm>
          <a:prstGeom prst="rect">
            <a:avLst/>
          </a:prstGeom>
        </p:spPr>
      </p:pic>
      <p:pic>
        <p:nvPicPr>
          <p:cNvPr id="18" name="Picture 17">
            <a:extLst>
              <a:ext uri="{FF2B5EF4-FFF2-40B4-BE49-F238E27FC236}">
                <a16:creationId xmlns:a16="http://schemas.microsoft.com/office/drawing/2014/main" id="{38A62312-5860-42F9-2A71-22E385A5F433}"/>
              </a:ext>
            </a:extLst>
          </p:cNvPr>
          <p:cNvPicPr>
            <a:picLocks noChangeAspect="1"/>
          </p:cNvPicPr>
          <p:nvPr/>
        </p:nvPicPr>
        <p:blipFill>
          <a:blip r:embed="rId3"/>
          <a:stretch>
            <a:fillRect/>
          </a:stretch>
        </p:blipFill>
        <p:spPr>
          <a:xfrm>
            <a:off x="0" y="4123871"/>
            <a:ext cx="12176136" cy="2523343"/>
          </a:xfrm>
          <a:prstGeom prst="rect">
            <a:avLst/>
          </a:prstGeom>
        </p:spPr>
      </p:pic>
      <p:sp>
        <p:nvSpPr>
          <p:cNvPr id="5" name="Rectangle 4">
            <a:extLst>
              <a:ext uri="{FF2B5EF4-FFF2-40B4-BE49-F238E27FC236}">
                <a16:creationId xmlns:a16="http://schemas.microsoft.com/office/drawing/2014/main" id="{3CBDF97A-3698-120C-7C6F-2CBFEEC848B2}"/>
              </a:ext>
            </a:extLst>
          </p:cNvPr>
          <p:cNvSpPr/>
          <p:nvPr/>
        </p:nvSpPr>
        <p:spPr>
          <a:xfrm>
            <a:off x="0" y="361861"/>
            <a:ext cx="12192000" cy="124430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6" name="TextBox 5">
            <a:extLst>
              <a:ext uri="{FF2B5EF4-FFF2-40B4-BE49-F238E27FC236}">
                <a16:creationId xmlns:a16="http://schemas.microsoft.com/office/drawing/2014/main" id="{AE942BF6-559C-EB65-C9F6-02BE05E41BBF}"/>
              </a:ext>
            </a:extLst>
          </p:cNvPr>
          <p:cNvSpPr txBox="1"/>
          <p:nvPr/>
        </p:nvSpPr>
        <p:spPr>
          <a:xfrm>
            <a:off x="238662" y="821544"/>
            <a:ext cx="11807563" cy="646331"/>
          </a:xfrm>
          <a:prstGeom prst="rect">
            <a:avLst/>
          </a:prstGeom>
          <a:noFill/>
        </p:spPr>
        <p:txBody>
          <a:bodyPr wrap="square" rtlCol="0">
            <a:spAutoFit/>
          </a:bodyPr>
          <a:lstStyle/>
          <a:p>
            <a:r>
              <a:rPr lang="en-US" dirty="0">
                <a:solidFill>
                  <a:schemeClr val="tx1">
                    <a:lumMod val="65000"/>
                    <a:lumOff val="35000"/>
                  </a:schemeClr>
                </a:solidFill>
                <a:latin typeface="+mj-lt"/>
              </a:rPr>
              <a:t>When comparing across a handful of the top spending categories in the BRAIN Initiative, Team E consistently contributes more funding and produces more publications in nearly every category.</a:t>
            </a:r>
          </a:p>
        </p:txBody>
      </p:sp>
      <p:sp>
        <p:nvSpPr>
          <p:cNvPr id="7" name="TextBox 6">
            <a:extLst>
              <a:ext uri="{FF2B5EF4-FFF2-40B4-BE49-F238E27FC236}">
                <a16:creationId xmlns:a16="http://schemas.microsoft.com/office/drawing/2014/main" id="{80655E05-7866-AD3F-6564-B1220632318C}"/>
              </a:ext>
            </a:extLst>
          </p:cNvPr>
          <p:cNvSpPr txBox="1"/>
          <p:nvPr/>
        </p:nvSpPr>
        <p:spPr>
          <a:xfrm>
            <a:off x="238663" y="452212"/>
            <a:ext cx="9374256" cy="461665"/>
          </a:xfrm>
          <a:prstGeom prst="rect">
            <a:avLst/>
          </a:prstGeom>
          <a:noFill/>
        </p:spPr>
        <p:txBody>
          <a:bodyPr wrap="square" rtlCol="0">
            <a:spAutoFit/>
          </a:bodyPr>
          <a:lstStyle/>
          <a:p>
            <a:r>
              <a:rPr lang="en-US" sz="2400" dirty="0">
                <a:latin typeface="+mj-lt"/>
              </a:rPr>
              <a:t>Team E Dominates in Publication Efficiency in all Domains</a:t>
            </a:r>
          </a:p>
        </p:txBody>
      </p:sp>
    </p:spTree>
    <p:extLst>
      <p:ext uri="{BB962C8B-B14F-4D97-AF65-F5344CB8AC3E}">
        <p14:creationId xmlns:p14="http://schemas.microsoft.com/office/powerpoint/2010/main" val="39210664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64B727A-D884-D82F-42D0-7D4DF396C1E0}"/>
              </a:ext>
            </a:extLst>
          </p:cNvPr>
          <p:cNvPicPr>
            <a:picLocks noChangeAspect="1"/>
          </p:cNvPicPr>
          <p:nvPr/>
        </p:nvPicPr>
        <p:blipFill>
          <a:blip r:embed="rId2"/>
          <a:stretch>
            <a:fillRect/>
          </a:stretch>
        </p:blipFill>
        <p:spPr>
          <a:xfrm>
            <a:off x="36944" y="1696513"/>
            <a:ext cx="12155056" cy="2518974"/>
          </a:xfrm>
          <a:prstGeom prst="rect">
            <a:avLst/>
          </a:prstGeom>
        </p:spPr>
      </p:pic>
      <p:pic>
        <p:nvPicPr>
          <p:cNvPr id="6" name="Picture 5">
            <a:extLst>
              <a:ext uri="{FF2B5EF4-FFF2-40B4-BE49-F238E27FC236}">
                <a16:creationId xmlns:a16="http://schemas.microsoft.com/office/drawing/2014/main" id="{B0B91454-8EC2-D6A2-A722-9141B36C697D}"/>
              </a:ext>
            </a:extLst>
          </p:cNvPr>
          <p:cNvPicPr>
            <a:picLocks noChangeAspect="1"/>
          </p:cNvPicPr>
          <p:nvPr/>
        </p:nvPicPr>
        <p:blipFill>
          <a:blip r:embed="rId3"/>
          <a:stretch>
            <a:fillRect/>
          </a:stretch>
        </p:blipFill>
        <p:spPr>
          <a:xfrm>
            <a:off x="64916" y="4117407"/>
            <a:ext cx="12155054" cy="2518974"/>
          </a:xfrm>
          <a:prstGeom prst="rect">
            <a:avLst/>
          </a:prstGeom>
        </p:spPr>
      </p:pic>
      <p:sp>
        <p:nvSpPr>
          <p:cNvPr id="5" name="Rectangle 4">
            <a:extLst>
              <a:ext uri="{FF2B5EF4-FFF2-40B4-BE49-F238E27FC236}">
                <a16:creationId xmlns:a16="http://schemas.microsoft.com/office/drawing/2014/main" id="{8AD8CFA9-4BB3-E77F-0737-153B8DE0AFDD}"/>
              </a:ext>
            </a:extLst>
          </p:cNvPr>
          <p:cNvSpPr/>
          <p:nvPr/>
        </p:nvSpPr>
        <p:spPr>
          <a:xfrm>
            <a:off x="0" y="361861"/>
            <a:ext cx="12192000" cy="124430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7" name="TextBox 6">
            <a:extLst>
              <a:ext uri="{FF2B5EF4-FFF2-40B4-BE49-F238E27FC236}">
                <a16:creationId xmlns:a16="http://schemas.microsoft.com/office/drawing/2014/main" id="{14C67A93-E560-9A53-A99B-BDCDBB4C5C39}"/>
              </a:ext>
            </a:extLst>
          </p:cNvPr>
          <p:cNvSpPr txBox="1"/>
          <p:nvPr/>
        </p:nvSpPr>
        <p:spPr>
          <a:xfrm>
            <a:off x="238662" y="821544"/>
            <a:ext cx="11807563" cy="646331"/>
          </a:xfrm>
          <a:prstGeom prst="rect">
            <a:avLst/>
          </a:prstGeom>
          <a:noFill/>
        </p:spPr>
        <p:txBody>
          <a:bodyPr wrap="square" rtlCol="0">
            <a:spAutoFit/>
          </a:bodyPr>
          <a:lstStyle/>
          <a:p>
            <a:r>
              <a:rPr lang="en-US" dirty="0">
                <a:solidFill>
                  <a:schemeClr val="tx1">
                    <a:lumMod val="65000"/>
                    <a:lumOff val="35000"/>
                  </a:schemeClr>
                </a:solidFill>
                <a:latin typeface="+mj-lt"/>
              </a:rPr>
              <a:t>Despite leading in funding within the BRAIN Initiative, Team E still maintains one of the lowest cost-per-paper and cost-per-citation metrics across the board.</a:t>
            </a:r>
          </a:p>
        </p:txBody>
      </p:sp>
      <p:sp>
        <p:nvSpPr>
          <p:cNvPr id="9" name="TextBox 8">
            <a:extLst>
              <a:ext uri="{FF2B5EF4-FFF2-40B4-BE49-F238E27FC236}">
                <a16:creationId xmlns:a16="http://schemas.microsoft.com/office/drawing/2014/main" id="{C8D7A0D2-593E-F4D9-7F01-95DFAF3BD050}"/>
              </a:ext>
            </a:extLst>
          </p:cNvPr>
          <p:cNvSpPr txBox="1"/>
          <p:nvPr/>
        </p:nvSpPr>
        <p:spPr>
          <a:xfrm>
            <a:off x="238663" y="452212"/>
            <a:ext cx="9374256" cy="461665"/>
          </a:xfrm>
          <a:prstGeom prst="rect">
            <a:avLst/>
          </a:prstGeom>
          <a:noFill/>
        </p:spPr>
        <p:txBody>
          <a:bodyPr wrap="square" rtlCol="0">
            <a:spAutoFit/>
          </a:bodyPr>
          <a:lstStyle/>
          <a:p>
            <a:r>
              <a:rPr lang="en-US" sz="2400" dirty="0">
                <a:latin typeface="+mj-lt"/>
              </a:rPr>
              <a:t>Team E Dominates in Publication Efficiency in all Domains</a:t>
            </a:r>
          </a:p>
        </p:txBody>
      </p:sp>
    </p:spTree>
    <p:extLst>
      <p:ext uri="{BB962C8B-B14F-4D97-AF65-F5344CB8AC3E}">
        <p14:creationId xmlns:p14="http://schemas.microsoft.com/office/powerpoint/2010/main" val="3350141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387362F-65F9-84F8-523F-3B4DCF940FFD}"/>
              </a:ext>
            </a:extLst>
          </p:cNvPr>
          <p:cNvPicPr>
            <a:picLocks noChangeAspect="1"/>
          </p:cNvPicPr>
          <p:nvPr/>
        </p:nvPicPr>
        <p:blipFill>
          <a:blip r:embed="rId3"/>
          <a:stretch>
            <a:fillRect/>
          </a:stretch>
        </p:blipFill>
        <p:spPr>
          <a:xfrm>
            <a:off x="0" y="1700084"/>
            <a:ext cx="12082132" cy="2503862"/>
          </a:xfrm>
          <a:prstGeom prst="rect">
            <a:avLst/>
          </a:prstGeom>
        </p:spPr>
      </p:pic>
      <p:pic>
        <p:nvPicPr>
          <p:cNvPr id="6" name="Picture 5">
            <a:extLst>
              <a:ext uri="{FF2B5EF4-FFF2-40B4-BE49-F238E27FC236}">
                <a16:creationId xmlns:a16="http://schemas.microsoft.com/office/drawing/2014/main" id="{76EDB8EB-423C-798C-E3D9-8B3F4A7407C8}"/>
              </a:ext>
            </a:extLst>
          </p:cNvPr>
          <p:cNvPicPr>
            <a:picLocks noChangeAspect="1"/>
          </p:cNvPicPr>
          <p:nvPr/>
        </p:nvPicPr>
        <p:blipFill>
          <a:blip r:embed="rId4"/>
          <a:stretch>
            <a:fillRect/>
          </a:stretch>
        </p:blipFill>
        <p:spPr>
          <a:xfrm>
            <a:off x="0" y="4120763"/>
            <a:ext cx="12192000" cy="2503862"/>
          </a:xfrm>
          <a:prstGeom prst="rect">
            <a:avLst/>
          </a:prstGeom>
        </p:spPr>
      </p:pic>
      <p:sp>
        <p:nvSpPr>
          <p:cNvPr id="8" name="Rectangle 7">
            <a:extLst>
              <a:ext uri="{FF2B5EF4-FFF2-40B4-BE49-F238E27FC236}">
                <a16:creationId xmlns:a16="http://schemas.microsoft.com/office/drawing/2014/main" id="{C38E754C-36EC-B3F9-485D-E3BE6EA0EC4F}"/>
              </a:ext>
            </a:extLst>
          </p:cNvPr>
          <p:cNvSpPr/>
          <p:nvPr/>
        </p:nvSpPr>
        <p:spPr>
          <a:xfrm>
            <a:off x="0" y="361861"/>
            <a:ext cx="12192000" cy="124430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9" name="TextBox 8">
            <a:extLst>
              <a:ext uri="{FF2B5EF4-FFF2-40B4-BE49-F238E27FC236}">
                <a16:creationId xmlns:a16="http://schemas.microsoft.com/office/drawing/2014/main" id="{DD15A335-7405-25DD-6317-E8EC6308842C}"/>
              </a:ext>
            </a:extLst>
          </p:cNvPr>
          <p:cNvSpPr txBox="1"/>
          <p:nvPr/>
        </p:nvSpPr>
        <p:spPr>
          <a:xfrm>
            <a:off x="238663" y="957272"/>
            <a:ext cx="11807563" cy="369332"/>
          </a:xfrm>
          <a:prstGeom prst="rect">
            <a:avLst/>
          </a:prstGeom>
          <a:noFill/>
        </p:spPr>
        <p:txBody>
          <a:bodyPr wrap="square" rtlCol="0">
            <a:spAutoFit/>
          </a:bodyPr>
          <a:lstStyle/>
          <a:p>
            <a:r>
              <a:rPr lang="en-US" dirty="0">
                <a:solidFill>
                  <a:schemeClr val="tx1">
                    <a:lumMod val="65000"/>
                    <a:lumOff val="35000"/>
                  </a:schemeClr>
                </a:solidFill>
                <a:latin typeface="+mj-lt"/>
              </a:rPr>
              <a:t>Team E maintained a relatively wider domain of publications while producing competitively applicable material. </a:t>
            </a:r>
          </a:p>
        </p:txBody>
      </p:sp>
      <p:sp>
        <p:nvSpPr>
          <p:cNvPr id="10" name="TextBox 9">
            <a:extLst>
              <a:ext uri="{FF2B5EF4-FFF2-40B4-BE49-F238E27FC236}">
                <a16:creationId xmlns:a16="http://schemas.microsoft.com/office/drawing/2014/main" id="{5E1EB52E-7DEB-1A28-0E37-37F658071E97}"/>
              </a:ext>
            </a:extLst>
          </p:cNvPr>
          <p:cNvSpPr txBox="1"/>
          <p:nvPr/>
        </p:nvSpPr>
        <p:spPr>
          <a:xfrm>
            <a:off x="238663" y="452212"/>
            <a:ext cx="9374256" cy="461665"/>
          </a:xfrm>
          <a:prstGeom prst="rect">
            <a:avLst/>
          </a:prstGeom>
          <a:noFill/>
        </p:spPr>
        <p:txBody>
          <a:bodyPr wrap="square" rtlCol="0">
            <a:spAutoFit/>
          </a:bodyPr>
          <a:lstStyle/>
          <a:p>
            <a:r>
              <a:rPr lang="en-US" sz="2400" dirty="0">
                <a:latin typeface="+mj-lt"/>
              </a:rPr>
              <a:t>Team E Produces Variety</a:t>
            </a:r>
          </a:p>
        </p:txBody>
      </p:sp>
      <p:sp>
        <p:nvSpPr>
          <p:cNvPr id="12" name="Rounded Rectangle 11">
            <a:extLst>
              <a:ext uri="{FF2B5EF4-FFF2-40B4-BE49-F238E27FC236}">
                <a16:creationId xmlns:a16="http://schemas.microsoft.com/office/drawing/2014/main" id="{4FF9269B-782A-CFA9-9C3F-468C7D3EF955}"/>
              </a:ext>
            </a:extLst>
          </p:cNvPr>
          <p:cNvSpPr/>
          <p:nvPr/>
        </p:nvSpPr>
        <p:spPr>
          <a:xfrm>
            <a:off x="8388418" y="2119235"/>
            <a:ext cx="2290183" cy="69726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Comparatively more consistent participation in most categories</a:t>
            </a:r>
          </a:p>
        </p:txBody>
      </p:sp>
      <p:sp>
        <p:nvSpPr>
          <p:cNvPr id="15" name="Rounded Rectangle 14">
            <a:extLst>
              <a:ext uri="{FF2B5EF4-FFF2-40B4-BE49-F238E27FC236}">
                <a16:creationId xmlns:a16="http://schemas.microsoft.com/office/drawing/2014/main" id="{D5D2BD11-7B6C-1B18-5BBB-1A3307D16F33}"/>
              </a:ext>
            </a:extLst>
          </p:cNvPr>
          <p:cNvSpPr/>
          <p:nvPr/>
        </p:nvSpPr>
        <p:spPr>
          <a:xfrm>
            <a:off x="9207611" y="4527469"/>
            <a:ext cx="2011680" cy="56457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Maintained high APT score in most categories</a:t>
            </a:r>
          </a:p>
        </p:txBody>
      </p:sp>
    </p:spTree>
    <p:extLst>
      <p:ext uri="{BB962C8B-B14F-4D97-AF65-F5344CB8AC3E}">
        <p14:creationId xmlns:p14="http://schemas.microsoft.com/office/powerpoint/2010/main" val="25358562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EAA2965-DD17-321B-CFC7-25ACEBB175CC}"/>
              </a:ext>
            </a:extLst>
          </p:cNvPr>
          <p:cNvPicPr>
            <a:picLocks noChangeAspect="1"/>
          </p:cNvPicPr>
          <p:nvPr/>
        </p:nvPicPr>
        <p:blipFill>
          <a:blip r:embed="rId2"/>
          <a:stretch>
            <a:fillRect/>
          </a:stretch>
        </p:blipFill>
        <p:spPr>
          <a:xfrm>
            <a:off x="55659" y="2241152"/>
            <a:ext cx="5501768" cy="3385703"/>
          </a:xfrm>
          <a:prstGeom prst="rect">
            <a:avLst/>
          </a:prstGeom>
        </p:spPr>
      </p:pic>
      <p:pic>
        <p:nvPicPr>
          <p:cNvPr id="8" name="Picture 7">
            <a:extLst>
              <a:ext uri="{FF2B5EF4-FFF2-40B4-BE49-F238E27FC236}">
                <a16:creationId xmlns:a16="http://schemas.microsoft.com/office/drawing/2014/main" id="{61923CED-656C-F3FA-1D9A-20F43842A149}"/>
              </a:ext>
            </a:extLst>
          </p:cNvPr>
          <p:cNvPicPr>
            <a:picLocks noChangeAspect="1"/>
          </p:cNvPicPr>
          <p:nvPr/>
        </p:nvPicPr>
        <p:blipFill>
          <a:blip r:embed="rId3"/>
          <a:stretch>
            <a:fillRect/>
          </a:stretch>
        </p:blipFill>
        <p:spPr>
          <a:xfrm>
            <a:off x="5452795" y="2222296"/>
            <a:ext cx="6372497" cy="3431345"/>
          </a:xfrm>
          <a:prstGeom prst="rect">
            <a:avLst/>
          </a:prstGeom>
        </p:spPr>
      </p:pic>
      <p:sp>
        <p:nvSpPr>
          <p:cNvPr id="5" name="Rectangle 4">
            <a:extLst>
              <a:ext uri="{FF2B5EF4-FFF2-40B4-BE49-F238E27FC236}">
                <a16:creationId xmlns:a16="http://schemas.microsoft.com/office/drawing/2014/main" id="{08FD88C8-DA93-76E3-B269-511C5BA13F22}"/>
              </a:ext>
            </a:extLst>
          </p:cNvPr>
          <p:cNvSpPr/>
          <p:nvPr/>
        </p:nvSpPr>
        <p:spPr>
          <a:xfrm>
            <a:off x="0" y="361861"/>
            <a:ext cx="12192000" cy="124430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6" name="TextBox 5">
            <a:extLst>
              <a:ext uri="{FF2B5EF4-FFF2-40B4-BE49-F238E27FC236}">
                <a16:creationId xmlns:a16="http://schemas.microsoft.com/office/drawing/2014/main" id="{F81298D1-1A2A-5A4D-F99A-6A14583D7762}"/>
              </a:ext>
            </a:extLst>
          </p:cNvPr>
          <p:cNvSpPr txBox="1"/>
          <p:nvPr/>
        </p:nvSpPr>
        <p:spPr>
          <a:xfrm>
            <a:off x="238663" y="932733"/>
            <a:ext cx="11879125" cy="369332"/>
          </a:xfrm>
          <a:prstGeom prst="rect">
            <a:avLst/>
          </a:prstGeom>
          <a:noFill/>
        </p:spPr>
        <p:txBody>
          <a:bodyPr wrap="square" rtlCol="0">
            <a:spAutoFit/>
          </a:bodyPr>
          <a:lstStyle/>
          <a:p>
            <a:r>
              <a:rPr lang="en-US" sz="1800" dirty="0">
                <a:solidFill>
                  <a:schemeClr val="tx1">
                    <a:lumMod val="65000"/>
                    <a:lumOff val="35000"/>
                  </a:schemeClr>
                </a:solidFill>
                <a:latin typeface="+mj-lt"/>
              </a:rPr>
              <a:t>Team E provides a prominent supporting role in the BRAIN Initiative within domains regarding underrepresented demographics</a:t>
            </a:r>
          </a:p>
        </p:txBody>
      </p:sp>
      <p:sp>
        <p:nvSpPr>
          <p:cNvPr id="7" name="TextBox 6">
            <a:extLst>
              <a:ext uri="{FF2B5EF4-FFF2-40B4-BE49-F238E27FC236}">
                <a16:creationId xmlns:a16="http://schemas.microsoft.com/office/drawing/2014/main" id="{BB0CCC4C-1B8C-B06E-F6B8-5D95A6F0C0B8}"/>
              </a:ext>
            </a:extLst>
          </p:cNvPr>
          <p:cNvSpPr txBox="1"/>
          <p:nvPr/>
        </p:nvSpPr>
        <p:spPr>
          <a:xfrm>
            <a:off x="238663" y="452212"/>
            <a:ext cx="9374256" cy="461665"/>
          </a:xfrm>
          <a:prstGeom prst="rect">
            <a:avLst/>
          </a:prstGeom>
          <a:noFill/>
        </p:spPr>
        <p:txBody>
          <a:bodyPr wrap="square" rtlCol="0">
            <a:spAutoFit/>
          </a:bodyPr>
          <a:lstStyle/>
          <a:p>
            <a:r>
              <a:rPr lang="en-US" sz="2400" dirty="0">
                <a:latin typeface="+mj-lt"/>
              </a:rPr>
              <a:t>Team E Promotes Inclusivity</a:t>
            </a:r>
          </a:p>
        </p:txBody>
      </p:sp>
    </p:spTree>
    <p:extLst>
      <p:ext uri="{BB962C8B-B14F-4D97-AF65-F5344CB8AC3E}">
        <p14:creationId xmlns:p14="http://schemas.microsoft.com/office/powerpoint/2010/main" val="2594791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val 57">
            <a:extLst>
              <a:ext uri="{FF2B5EF4-FFF2-40B4-BE49-F238E27FC236}">
                <a16:creationId xmlns:a16="http://schemas.microsoft.com/office/drawing/2014/main" id="{1F355F63-B76A-4D2F-A3FB-8071A2231ED8}"/>
              </a:ext>
            </a:extLst>
          </p:cNvPr>
          <p:cNvSpPr/>
          <p:nvPr/>
        </p:nvSpPr>
        <p:spPr>
          <a:xfrm>
            <a:off x="7634024" y="4308170"/>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7DD8BC21-2050-4F96-BA96-24DD444DA425}"/>
              </a:ext>
            </a:extLst>
          </p:cNvPr>
          <p:cNvSpPr txBox="1"/>
          <p:nvPr/>
        </p:nvSpPr>
        <p:spPr>
          <a:xfrm>
            <a:off x="2573557" y="3616135"/>
            <a:ext cx="902692" cy="461665"/>
          </a:xfrm>
          <a:prstGeom prst="rect">
            <a:avLst/>
          </a:prstGeom>
          <a:noFill/>
        </p:spPr>
        <p:txBody>
          <a:bodyPr wrap="square" rtlCol="0">
            <a:spAutoFit/>
          </a:bodyPr>
          <a:lstStyle/>
          <a:p>
            <a:r>
              <a:rPr lang="en-US" sz="1200" b="1" dirty="0"/>
              <a:t>Cognitive</a:t>
            </a:r>
            <a:r>
              <a:rPr lang="en-US" sz="1200" dirty="0"/>
              <a:t> </a:t>
            </a:r>
            <a:br>
              <a:rPr lang="en-US" sz="1200" dirty="0"/>
            </a:br>
            <a:r>
              <a:rPr lang="en-US" sz="1200" b="1" dirty="0"/>
              <a:t>Ability</a:t>
            </a:r>
          </a:p>
        </p:txBody>
      </p:sp>
      <p:sp>
        <p:nvSpPr>
          <p:cNvPr id="75" name="Oval 74">
            <a:extLst>
              <a:ext uri="{FF2B5EF4-FFF2-40B4-BE49-F238E27FC236}">
                <a16:creationId xmlns:a16="http://schemas.microsoft.com/office/drawing/2014/main" id="{8F125D44-11F0-4E8B-A165-4482C0927F6C}"/>
              </a:ext>
            </a:extLst>
          </p:cNvPr>
          <p:cNvSpPr/>
          <p:nvPr/>
        </p:nvSpPr>
        <p:spPr>
          <a:xfrm>
            <a:off x="3160030" y="3862953"/>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extBox 78">
            <a:extLst>
              <a:ext uri="{FF2B5EF4-FFF2-40B4-BE49-F238E27FC236}">
                <a16:creationId xmlns:a16="http://schemas.microsoft.com/office/drawing/2014/main" id="{05B01334-425D-4794-91F2-9F74BA26607F}"/>
              </a:ext>
            </a:extLst>
          </p:cNvPr>
          <p:cNvSpPr txBox="1"/>
          <p:nvPr/>
        </p:nvSpPr>
        <p:spPr>
          <a:xfrm>
            <a:off x="8110225" y="4405269"/>
            <a:ext cx="1243099" cy="276999"/>
          </a:xfrm>
          <a:prstGeom prst="rect">
            <a:avLst/>
          </a:prstGeom>
          <a:noFill/>
        </p:spPr>
        <p:txBody>
          <a:bodyPr wrap="square" rtlCol="0">
            <a:spAutoFit/>
          </a:bodyPr>
          <a:lstStyle/>
          <a:p>
            <a:r>
              <a:rPr lang="en-US" sz="1200" b="1" dirty="0"/>
              <a:t>Age</a:t>
            </a:r>
          </a:p>
        </p:txBody>
      </p:sp>
      <p:cxnSp>
        <p:nvCxnSpPr>
          <p:cNvPr id="3" name="Straight Arrow Connector 2">
            <a:extLst>
              <a:ext uri="{FF2B5EF4-FFF2-40B4-BE49-F238E27FC236}">
                <a16:creationId xmlns:a16="http://schemas.microsoft.com/office/drawing/2014/main" id="{8A98ADDB-BC88-4611-9808-A256821068C7}"/>
              </a:ext>
            </a:extLst>
          </p:cNvPr>
          <p:cNvCxnSpPr>
            <a:stCxn id="58" idx="2"/>
            <a:endCxn id="75" idx="6"/>
          </p:cNvCxnSpPr>
          <p:nvPr/>
        </p:nvCxnSpPr>
        <p:spPr>
          <a:xfrm flipH="1" flipV="1">
            <a:off x="3631228" y="4098552"/>
            <a:ext cx="4002796" cy="4452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5C018AD-BBAD-43E8-9AD1-656E6A333B39}"/>
              </a:ext>
            </a:extLst>
          </p:cNvPr>
          <p:cNvSpPr txBox="1"/>
          <p:nvPr/>
        </p:nvSpPr>
        <p:spPr>
          <a:xfrm>
            <a:off x="152400" y="6316690"/>
            <a:ext cx="902692" cy="369332"/>
          </a:xfrm>
          <a:prstGeom prst="rect">
            <a:avLst/>
          </a:prstGeom>
          <a:noFill/>
        </p:spPr>
        <p:txBody>
          <a:bodyPr wrap="square" rtlCol="0">
            <a:spAutoFit/>
          </a:bodyPr>
          <a:lstStyle/>
          <a:p>
            <a:r>
              <a:rPr lang="en-US" dirty="0"/>
              <a:t>t = 0</a:t>
            </a:r>
          </a:p>
        </p:txBody>
      </p:sp>
      <p:sp>
        <p:nvSpPr>
          <p:cNvPr id="29" name="TextBox 28">
            <a:extLst>
              <a:ext uri="{FF2B5EF4-FFF2-40B4-BE49-F238E27FC236}">
                <a16:creationId xmlns:a16="http://schemas.microsoft.com/office/drawing/2014/main" id="{45E73168-3CFF-4224-9608-17C39135E0F9}"/>
              </a:ext>
            </a:extLst>
          </p:cNvPr>
          <p:cNvSpPr txBox="1"/>
          <p:nvPr/>
        </p:nvSpPr>
        <p:spPr>
          <a:xfrm rot="400650">
            <a:off x="6617303" y="4497978"/>
            <a:ext cx="1065769" cy="261610"/>
          </a:xfrm>
          <a:prstGeom prst="rect">
            <a:avLst/>
          </a:prstGeom>
          <a:noFill/>
        </p:spPr>
        <p:txBody>
          <a:bodyPr wrap="square" rtlCol="0">
            <a:spAutoFit/>
          </a:bodyPr>
          <a:lstStyle/>
          <a:p>
            <a:r>
              <a:rPr lang="en-US" sz="1100" i="1" dirty="0"/>
              <a:t>inhibits</a:t>
            </a:r>
            <a:endParaRPr lang="en-US" sz="1400" i="1" dirty="0"/>
          </a:p>
        </p:txBody>
      </p:sp>
      <p:sp>
        <p:nvSpPr>
          <p:cNvPr id="13" name="Title 1">
            <a:extLst>
              <a:ext uri="{FF2B5EF4-FFF2-40B4-BE49-F238E27FC236}">
                <a16:creationId xmlns:a16="http://schemas.microsoft.com/office/drawing/2014/main" id="{7D2FE439-3EDD-9847-AF74-57CBAB9D69F2}"/>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14" name="Title 1">
            <a:extLst>
              <a:ext uri="{FF2B5EF4-FFF2-40B4-BE49-F238E27FC236}">
                <a16:creationId xmlns:a16="http://schemas.microsoft.com/office/drawing/2014/main" id="{0725238D-7CCB-074E-8911-4BC4037616DD}"/>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16" name="Rectangle 15">
            <a:extLst>
              <a:ext uri="{FF2B5EF4-FFF2-40B4-BE49-F238E27FC236}">
                <a16:creationId xmlns:a16="http://schemas.microsoft.com/office/drawing/2014/main" id="{4391D537-EBEB-D24C-8B70-63DBCB1556B0}"/>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477DFC5B-85FF-434E-A7AD-4878646F4411}"/>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18" name="Title 1">
            <a:extLst>
              <a:ext uri="{FF2B5EF4-FFF2-40B4-BE49-F238E27FC236}">
                <a16:creationId xmlns:a16="http://schemas.microsoft.com/office/drawing/2014/main" id="{986AA2DF-C063-CE4B-B2F7-FD0108CA635A}"/>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19" name="Title 1">
            <a:extLst>
              <a:ext uri="{FF2B5EF4-FFF2-40B4-BE49-F238E27FC236}">
                <a16:creationId xmlns:a16="http://schemas.microsoft.com/office/drawing/2014/main" id="{AD86C622-D4B7-244C-BCC9-5922CD78C8D4}"/>
              </a:ext>
            </a:extLst>
          </p:cNvPr>
          <p:cNvSpPr txBox="1">
            <a:spLocks/>
          </p:cNvSpPr>
          <p:nvPr/>
        </p:nvSpPr>
        <p:spPr>
          <a:xfrm>
            <a:off x="859536" y="541310"/>
            <a:ext cx="11463981" cy="6191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2400" dirty="0">
                <a:solidFill>
                  <a:schemeClr val="tx1"/>
                </a:solidFill>
                <a:latin typeface="+mj-lt"/>
              </a:rPr>
              <a:t>BRAINWORKS converts papers into a dynamic knowledge graph</a:t>
            </a:r>
          </a:p>
        </p:txBody>
      </p:sp>
      <p:sp>
        <p:nvSpPr>
          <p:cNvPr id="20" name="Title 1">
            <a:extLst>
              <a:ext uri="{FF2B5EF4-FFF2-40B4-BE49-F238E27FC236}">
                <a16:creationId xmlns:a16="http://schemas.microsoft.com/office/drawing/2014/main" id="{72D0D123-1663-9043-A15F-DC73F4DC02CD}"/>
              </a:ext>
            </a:extLst>
          </p:cNvPr>
          <p:cNvSpPr txBox="1">
            <a:spLocks/>
          </p:cNvSpPr>
          <p:nvPr/>
        </p:nvSpPr>
        <p:spPr>
          <a:xfrm>
            <a:off x="891592" y="937155"/>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Users control node/edge definitions and the temporal and semantic resolution of the graph</a:t>
            </a:r>
          </a:p>
        </p:txBody>
      </p:sp>
    </p:spTree>
    <p:extLst>
      <p:ext uri="{BB962C8B-B14F-4D97-AF65-F5344CB8AC3E}">
        <p14:creationId xmlns:p14="http://schemas.microsoft.com/office/powerpoint/2010/main" val="28270029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E9EF726-D4CF-ADA8-CB8B-B0E4E28196F6}"/>
              </a:ext>
            </a:extLst>
          </p:cNvPr>
          <p:cNvPicPr>
            <a:picLocks noChangeAspect="1"/>
          </p:cNvPicPr>
          <p:nvPr/>
        </p:nvPicPr>
        <p:blipFill>
          <a:blip r:embed="rId2"/>
          <a:stretch>
            <a:fillRect/>
          </a:stretch>
        </p:blipFill>
        <p:spPr>
          <a:xfrm>
            <a:off x="23915" y="2918936"/>
            <a:ext cx="12127221" cy="2513206"/>
          </a:xfrm>
          <a:prstGeom prst="rect">
            <a:avLst/>
          </a:prstGeom>
        </p:spPr>
      </p:pic>
      <p:sp>
        <p:nvSpPr>
          <p:cNvPr id="14" name="Rounded Rectangle 13">
            <a:extLst>
              <a:ext uri="{FF2B5EF4-FFF2-40B4-BE49-F238E27FC236}">
                <a16:creationId xmlns:a16="http://schemas.microsoft.com/office/drawing/2014/main" id="{33CE1A8E-A3CB-59C5-8CDF-698A1751740C}"/>
              </a:ext>
            </a:extLst>
          </p:cNvPr>
          <p:cNvSpPr/>
          <p:nvPr/>
        </p:nvSpPr>
        <p:spPr>
          <a:xfrm>
            <a:off x="1068334" y="1715292"/>
            <a:ext cx="9800471" cy="115327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When comparing Team E to the rest of the BRAIN Initiative, Team E has an advantage in terms of raw publication numbers. However, placed next to an equally effective portfolio of publications like that of the CRCNS, Team E still performs competitively across most metrics.</a:t>
            </a:r>
          </a:p>
        </p:txBody>
      </p:sp>
      <p:sp>
        <p:nvSpPr>
          <p:cNvPr id="15" name="Rounded Rectangle 14">
            <a:extLst>
              <a:ext uri="{FF2B5EF4-FFF2-40B4-BE49-F238E27FC236}">
                <a16:creationId xmlns:a16="http://schemas.microsoft.com/office/drawing/2014/main" id="{D8C49334-B0AF-B2C4-F3A7-1B2A7D630A78}"/>
              </a:ext>
            </a:extLst>
          </p:cNvPr>
          <p:cNvSpPr/>
          <p:nvPr/>
        </p:nvSpPr>
        <p:spPr>
          <a:xfrm>
            <a:off x="1068334" y="5432142"/>
            <a:ext cx="10055332" cy="120364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Here we can see that the spread of publication domains from the CRCNS compares more closely to that of Team E and thus provides a good comparison across other metrics. While there is significant overlap in the pool of publications for these two groups, this was accounted for in our analysis.</a:t>
            </a:r>
          </a:p>
        </p:txBody>
      </p:sp>
      <p:sp>
        <p:nvSpPr>
          <p:cNvPr id="8" name="Rectangle 7">
            <a:extLst>
              <a:ext uri="{FF2B5EF4-FFF2-40B4-BE49-F238E27FC236}">
                <a16:creationId xmlns:a16="http://schemas.microsoft.com/office/drawing/2014/main" id="{31001483-9C6F-B562-0B01-4639C3511630}"/>
              </a:ext>
            </a:extLst>
          </p:cNvPr>
          <p:cNvSpPr/>
          <p:nvPr/>
        </p:nvSpPr>
        <p:spPr>
          <a:xfrm>
            <a:off x="0" y="361861"/>
            <a:ext cx="12192000" cy="124430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9" name="TextBox 8">
            <a:extLst>
              <a:ext uri="{FF2B5EF4-FFF2-40B4-BE49-F238E27FC236}">
                <a16:creationId xmlns:a16="http://schemas.microsoft.com/office/drawing/2014/main" id="{0D962937-58BA-0976-2EB1-75C8E26432EE}"/>
              </a:ext>
            </a:extLst>
          </p:cNvPr>
          <p:cNvSpPr txBox="1"/>
          <p:nvPr/>
        </p:nvSpPr>
        <p:spPr>
          <a:xfrm>
            <a:off x="238663" y="932733"/>
            <a:ext cx="11879125" cy="369332"/>
          </a:xfrm>
          <a:prstGeom prst="rect">
            <a:avLst/>
          </a:prstGeom>
          <a:noFill/>
        </p:spPr>
        <p:txBody>
          <a:bodyPr wrap="square" rtlCol="0">
            <a:spAutoFit/>
          </a:bodyPr>
          <a:lstStyle/>
          <a:p>
            <a:r>
              <a:rPr lang="en-US" dirty="0">
                <a:solidFill>
                  <a:schemeClr val="tx1">
                    <a:lumMod val="65000"/>
                    <a:lumOff val="35000"/>
                  </a:schemeClr>
                </a:solidFill>
                <a:latin typeface="+mj-lt"/>
              </a:rPr>
              <a:t>CRCNS represents a comparable comparison in terms of publication numbers and domain distribution</a:t>
            </a:r>
          </a:p>
        </p:txBody>
      </p:sp>
      <p:sp>
        <p:nvSpPr>
          <p:cNvPr id="10" name="TextBox 9">
            <a:extLst>
              <a:ext uri="{FF2B5EF4-FFF2-40B4-BE49-F238E27FC236}">
                <a16:creationId xmlns:a16="http://schemas.microsoft.com/office/drawing/2014/main" id="{DB257D0D-CAFB-BC52-77EA-05193A02E0C8}"/>
              </a:ext>
            </a:extLst>
          </p:cNvPr>
          <p:cNvSpPr txBox="1"/>
          <p:nvPr/>
        </p:nvSpPr>
        <p:spPr>
          <a:xfrm>
            <a:off x="238663" y="452212"/>
            <a:ext cx="11338436" cy="461665"/>
          </a:xfrm>
          <a:prstGeom prst="rect">
            <a:avLst/>
          </a:prstGeom>
          <a:noFill/>
        </p:spPr>
        <p:txBody>
          <a:bodyPr wrap="square" rtlCol="0">
            <a:spAutoFit/>
          </a:bodyPr>
          <a:lstStyle/>
          <a:p>
            <a:r>
              <a:rPr lang="en-US" sz="2400" dirty="0">
                <a:latin typeface="+mj-lt"/>
                <a:cs typeface="Arial" panose="020B0604020202020204" pitchFamily="34" charset="0"/>
              </a:rPr>
              <a:t>Team E Compared to </a:t>
            </a:r>
            <a:r>
              <a:rPr lang="en-US" sz="2400" dirty="0">
                <a:latin typeface="+mj-lt"/>
              </a:rPr>
              <a:t>Collaborative Research in Computational Neuroscience Awardees</a:t>
            </a:r>
            <a:r>
              <a:rPr lang="en-US" sz="2400" dirty="0">
                <a:latin typeface="+mj-lt"/>
                <a:cs typeface="Arial" panose="020B0604020202020204" pitchFamily="34" charset="0"/>
              </a:rPr>
              <a:t> </a:t>
            </a:r>
          </a:p>
        </p:txBody>
      </p:sp>
    </p:spTree>
    <p:extLst>
      <p:ext uri="{BB962C8B-B14F-4D97-AF65-F5344CB8AC3E}">
        <p14:creationId xmlns:p14="http://schemas.microsoft.com/office/powerpoint/2010/main" val="18583904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68FD6A0A-0A2D-B96C-4C5C-6FBAD57488EA}"/>
              </a:ext>
            </a:extLst>
          </p:cNvPr>
          <p:cNvPicPr>
            <a:picLocks noChangeAspect="1"/>
          </p:cNvPicPr>
          <p:nvPr/>
        </p:nvPicPr>
        <p:blipFill>
          <a:blip r:embed="rId2"/>
          <a:stretch>
            <a:fillRect/>
          </a:stretch>
        </p:blipFill>
        <p:spPr>
          <a:xfrm>
            <a:off x="-10368" y="1625018"/>
            <a:ext cx="12202368" cy="2167525"/>
          </a:xfrm>
          <a:prstGeom prst="rect">
            <a:avLst/>
          </a:prstGeom>
        </p:spPr>
      </p:pic>
      <p:pic>
        <p:nvPicPr>
          <p:cNvPr id="10" name="Picture 9">
            <a:extLst>
              <a:ext uri="{FF2B5EF4-FFF2-40B4-BE49-F238E27FC236}">
                <a16:creationId xmlns:a16="http://schemas.microsoft.com/office/drawing/2014/main" id="{215B11AF-C1EF-1786-2AD3-4796BFFE155D}"/>
              </a:ext>
            </a:extLst>
          </p:cNvPr>
          <p:cNvPicPr>
            <a:picLocks noChangeAspect="1"/>
          </p:cNvPicPr>
          <p:nvPr/>
        </p:nvPicPr>
        <p:blipFill rotWithShape="1">
          <a:blip r:embed="rId3"/>
          <a:srcRect t="2703" b="7045"/>
          <a:stretch/>
        </p:blipFill>
        <p:spPr>
          <a:xfrm>
            <a:off x="64557" y="3238673"/>
            <a:ext cx="12127443" cy="1913724"/>
          </a:xfrm>
          <a:prstGeom prst="rect">
            <a:avLst/>
          </a:prstGeom>
        </p:spPr>
      </p:pic>
      <p:pic>
        <p:nvPicPr>
          <p:cNvPr id="12" name="Picture 11">
            <a:extLst>
              <a:ext uri="{FF2B5EF4-FFF2-40B4-BE49-F238E27FC236}">
                <a16:creationId xmlns:a16="http://schemas.microsoft.com/office/drawing/2014/main" id="{AFA95BB4-AF68-F571-A0AE-0A90AF3717F4}"/>
              </a:ext>
            </a:extLst>
          </p:cNvPr>
          <p:cNvPicPr>
            <a:picLocks noChangeAspect="1"/>
          </p:cNvPicPr>
          <p:nvPr/>
        </p:nvPicPr>
        <p:blipFill>
          <a:blip r:embed="rId4"/>
          <a:stretch>
            <a:fillRect/>
          </a:stretch>
        </p:blipFill>
        <p:spPr>
          <a:xfrm>
            <a:off x="0" y="4703784"/>
            <a:ext cx="12127443" cy="2154216"/>
          </a:xfrm>
          <a:prstGeom prst="rect">
            <a:avLst/>
          </a:prstGeom>
        </p:spPr>
      </p:pic>
      <p:sp>
        <p:nvSpPr>
          <p:cNvPr id="5" name="Rectangle 4">
            <a:extLst>
              <a:ext uri="{FF2B5EF4-FFF2-40B4-BE49-F238E27FC236}">
                <a16:creationId xmlns:a16="http://schemas.microsoft.com/office/drawing/2014/main" id="{19A4062D-4FD9-9B2E-06AD-78EE4CDE8A5D}"/>
              </a:ext>
            </a:extLst>
          </p:cNvPr>
          <p:cNvSpPr/>
          <p:nvPr/>
        </p:nvSpPr>
        <p:spPr>
          <a:xfrm>
            <a:off x="0" y="361861"/>
            <a:ext cx="12192000" cy="124430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6" name="TextBox 5">
            <a:extLst>
              <a:ext uri="{FF2B5EF4-FFF2-40B4-BE49-F238E27FC236}">
                <a16:creationId xmlns:a16="http://schemas.microsoft.com/office/drawing/2014/main" id="{B1FC9C0E-2832-E97E-858F-FEA10912937F}"/>
              </a:ext>
            </a:extLst>
          </p:cNvPr>
          <p:cNvSpPr txBox="1"/>
          <p:nvPr/>
        </p:nvSpPr>
        <p:spPr>
          <a:xfrm>
            <a:off x="238663" y="932733"/>
            <a:ext cx="11879125" cy="646331"/>
          </a:xfrm>
          <a:prstGeom prst="rect">
            <a:avLst/>
          </a:prstGeom>
          <a:noFill/>
        </p:spPr>
        <p:txBody>
          <a:bodyPr wrap="square" rtlCol="0">
            <a:spAutoFit/>
          </a:bodyPr>
          <a:lstStyle/>
          <a:p>
            <a:r>
              <a:rPr lang="en-US" dirty="0">
                <a:solidFill>
                  <a:schemeClr val="tx1">
                    <a:lumMod val="65000"/>
                    <a:lumOff val="35000"/>
                  </a:schemeClr>
                </a:solidFill>
                <a:latin typeface="+mj-lt"/>
              </a:rPr>
              <a:t>Although CRCNS appears to outperform Team E in average citations/paper,  we can see by the Relative Citation Ratio and Field Citation Rate that publications by Team E are consistently more applicable to their respective scientific domains.</a:t>
            </a:r>
          </a:p>
        </p:txBody>
      </p:sp>
      <p:sp>
        <p:nvSpPr>
          <p:cNvPr id="7" name="TextBox 6">
            <a:extLst>
              <a:ext uri="{FF2B5EF4-FFF2-40B4-BE49-F238E27FC236}">
                <a16:creationId xmlns:a16="http://schemas.microsoft.com/office/drawing/2014/main" id="{93E605B2-C6E8-D6E3-12F2-07D7552F88F3}"/>
              </a:ext>
            </a:extLst>
          </p:cNvPr>
          <p:cNvSpPr txBox="1"/>
          <p:nvPr/>
        </p:nvSpPr>
        <p:spPr>
          <a:xfrm>
            <a:off x="238663" y="452212"/>
            <a:ext cx="11338436" cy="461665"/>
          </a:xfrm>
          <a:prstGeom prst="rect">
            <a:avLst/>
          </a:prstGeom>
          <a:noFill/>
        </p:spPr>
        <p:txBody>
          <a:bodyPr wrap="square" rtlCol="0">
            <a:spAutoFit/>
          </a:bodyPr>
          <a:lstStyle/>
          <a:p>
            <a:r>
              <a:rPr lang="en-US" sz="2400" dirty="0">
                <a:latin typeface="+mj-lt"/>
                <a:cs typeface="Arial" panose="020B0604020202020204" pitchFamily="34" charset="0"/>
              </a:rPr>
              <a:t>Team E Publications Have Higher Domain Applicability</a:t>
            </a:r>
          </a:p>
        </p:txBody>
      </p:sp>
    </p:spTree>
    <p:extLst>
      <p:ext uri="{BB962C8B-B14F-4D97-AF65-F5344CB8AC3E}">
        <p14:creationId xmlns:p14="http://schemas.microsoft.com/office/powerpoint/2010/main" val="21681165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755FE8-5A23-ADCC-66D4-6AF72E0DCC54}"/>
              </a:ext>
            </a:extLst>
          </p:cNvPr>
          <p:cNvPicPr>
            <a:picLocks noChangeAspect="1"/>
          </p:cNvPicPr>
          <p:nvPr/>
        </p:nvPicPr>
        <p:blipFill>
          <a:blip r:embed="rId2"/>
          <a:stretch>
            <a:fillRect/>
          </a:stretch>
        </p:blipFill>
        <p:spPr>
          <a:xfrm>
            <a:off x="16173" y="5145802"/>
            <a:ext cx="12159653" cy="1558929"/>
          </a:xfrm>
          <a:prstGeom prst="rect">
            <a:avLst/>
          </a:prstGeom>
        </p:spPr>
      </p:pic>
      <p:pic>
        <p:nvPicPr>
          <p:cNvPr id="6" name="Picture 5">
            <a:extLst>
              <a:ext uri="{FF2B5EF4-FFF2-40B4-BE49-F238E27FC236}">
                <a16:creationId xmlns:a16="http://schemas.microsoft.com/office/drawing/2014/main" id="{35A182AB-92EE-4DBE-CD0D-D3950D7502D9}"/>
              </a:ext>
            </a:extLst>
          </p:cNvPr>
          <p:cNvPicPr>
            <a:picLocks noChangeAspect="1"/>
          </p:cNvPicPr>
          <p:nvPr/>
        </p:nvPicPr>
        <p:blipFill>
          <a:blip r:embed="rId3"/>
          <a:stretch>
            <a:fillRect/>
          </a:stretch>
        </p:blipFill>
        <p:spPr>
          <a:xfrm>
            <a:off x="0" y="1794650"/>
            <a:ext cx="12151232" cy="1798701"/>
          </a:xfrm>
          <a:prstGeom prst="rect">
            <a:avLst/>
          </a:prstGeom>
        </p:spPr>
      </p:pic>
      <p:pic>
        <p:nvPicPr>
          <p:cNvPr id="7" name="Picture 6">
            <a:extLst>
              <a:ext uri="{FF2B5EF4-FFF2-40B4-BE49-F238E27FC236}">
                <a16:creationId xmlns:a16="http://schemas.microsoft.com/office/drawing/2014/main" id="{66386DC7-51C5-435E-A955-08103C7104CB}"/>
              </a:ext>
            </a:extLst>
          </p:cNvPr>
          <p:cNvPicPr>
            <a:picLocks noChangeAspect="1"/>
          </p:cNvPicPr>
          <p:nvPr/>
        </p:nvPicPr>
        <p:blipFill>
          <a:blip r:embed="rId4"/>
          <a:stretch>
            <a:fillRect/>
          </a:stretch>
        </p:blipFill>
        <p:spPr>
          <a:xfrm>
            <a:off x="0" y="3386286"/>
            <a:ext cx="12151232" cy="1798701"/>
          </a:xfrm>
          <a:prstGeom prst="rect">
            <a:avLst/>
          </a:prstGeom>
        </p:spPr>
      </p:pic>
      <p:sp>
        <p:nvSpPr>
          <p:cNvPr id="8" name="Rectangle 7">
            <a:extLst>
              <a:ext uri="{FF2B5EF4-FFF2-40B4-BE49-F238E27FC236}">
                <a16:creationId xmlns:a16="http://schemas.microsoft.com/office/drawing/2014/main" id="{42FD4DE5-14FA-67B8-E671-62CA5E4A86FA}"/>
              </a:ext>
            </a:extLst>
          </p:cNvPr>
          <p:cNvSpPr/>
          <p:nvPr/>
        </p:nvSpPr>
        <p:spPr>
          <a:xfrm>
            <a:off x="0" y="361861"/>
            <a:ext cx="12192000" cy="1244301"/>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solidFill>
                <a:schemeClr val="tx1"/>
              </a:solidFill>
              <a:latin typeface="+mj-lt"/>
            </a:endParaRPr>
          </a:p>
        </p:txBody>
      </p:sp>
      <p:sp>
        <p:nvSpPr>
          <p:cNvPr id="9" name="TextBox 8">
            <a:extLst>
              <a:ext uri="{FF2B5EF4-FFF2-40B4-BE49-F238E27FC236}">
                <a16:creationId xmlns:a16="http://schemas.microsoft.com/office/drawing/2014/main" id="{98FD5B07-25BD-1778-F0BC-5BA6779F9946}"/>
              </a:ext>
            </a:extLst>
          </p:cNvPr>
          <p:cNvSpPr txBox="1"/>
          <p:nvPr/>
        </p:nvSpPr>
        <p:spPr>
          <a:xfrm>
            <a:off x="240426" y="913877"/>
            <a:ext cx="11879125" cy="646331"/>
          </a:xfrm>
          <a:prstGeom prst="rect">
            <a:avLst/>
          </a:prstGeom>
          <a:noFill/>
        </p:spPr>
        <p:txBody>
          <a:bodyPr wrap="square" rtlCol="0">
            <a:spAutoFit/>
          </a:bodyPr>
          <a:lstStyle/>
          <a:p>
            <a:r>
              <a:rPr lang="en-US" dirty="0">
                <a:solidFill>
                  <a:schemeClr val="tx1">
                    <a:lumMod val="65000"/>
                    <a:lumOff val="35000"/>
                  </a:schemeClr>
                </a:solidFill>
                <a:latin typeface="+mj-lt"/>
              </a:rPr>
              <a:t>As expected, the OBSSR focuses more heavily on Clinical Trials and Behavioral Research whereas the BRAIN Initiative and CRCNS excel in the domains of Neuroscience and Data Science.</a:t>
            </a:r>
          </a:p>
        </p:txBody>
      </p:sp>
      <p:sp>
        <p:nvSpPr>
          <p:cNvPr id="10" name="TextBox 9">
            <a:extLst>
              <a:ext uri="{FF2B5EF4-FFF2-40B4-BE49-F238E27FC236}">
                <a16:creationId xmlns:a16="http://schemas.microsoft.com/office/drawing/2014/main" id="{ADEAB087-A196-ED63-69C9-487E02F8DF6C}"/>
              </a:ext>
            </a:extLst>
          </p:cNvPr>
          <p:cNvSpPr txBox="1"/>
          <p:nvPr/>
        </p:nvSpPr>
        <p:spPr>
          <a:xfrm>
            <a:off x="238663" y="452212"/>
            <a:ext cx="11338436" cy="461665"/>
          </a:xfrm>
          <a:prstGeom prst="rect">
            <a:avLst/>
          </a:prstGeom>
          <a:noFill/>
        </p:spPr>
        <p:txBody>
          <a:bodyPr wrap="square" rtlCol="0">
            <a:spAutoFit/>
          </a:bodyPr>
          <a:lstStyle/>
          <a:p>
            <a:r>
              <a:rPr lang="en-US" sz="2400" dirty="0">
                <a:latin typeface="+mj-lt"/>
                <a:cs typeface="Arial" panose="020B0604020202020204" pitchFamily="34" charset="0"/>
              </a:rPr>
              <a:t>Additional OBSSR Comparison</a:t>
            </a:r>
          </a:p>
        </p:txBody>
      </p:sp>
    </p:spTree>
    <p:extLst>
      <p:ext uri="{BB962C8B-B14F-4D97-AF65-F5344CB8AC3E}">
        <p14:creationId xmlns:p14="http://schemas.microsoft.com/office/powerpoint/2010/main" val="26498580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B12CDF-AE7C-D295-5166-78E4EB797952}"/>
              </a:ext>
            </a:extLst>
          </p:cNvPr>
          <p:cNvSpPr txBox="1"/>
          <p:nvPr/>
        </p:nvSpPr>
        <p:spPr>
          <a:xfrm>
            <a:off x="379255" y="2051199"/>
            <a:ext cx="11433490" cy="3477875"/>
          </a:xfrm>
          <a:prstGeom prst="rect">
            <a:avLst/>
          </a:prstGeom>
          <a:noFill/>
        </p:spPr>
        <p:txBody>
          <a:bodyPr wrap="square" rtlCol="0">
            <a:spAutoFit/>
          </a:bodyPr>
          <a:lstStyle/>
          <a:p>
            <a:pPr marL="285750" indent="-285750">
              <a:buFont typeface="Arial" panose="020B0604020202020204" pitchFamily="34" charset="0"/>
              <a:buChar char="•"/>
            </a:pPr>
            <a:r>
              <a:rPr lang="en-US" sz="2000" b="1" dirty="0"/>
              <a:t>Migration of Infrastructure</a:t>
            </a:r>
          </a:p>
          <a:p>
            <a:pPr marL="742950" lvl="1" indent="-285750">
              <a:buFont typeface="Arial" panose="020B0604020202020204" pitchFamily="34" charset="0"/>
              <a:buChar char="•"/>
            </a:pPr>
            <a:r>
              <a:rPr lang="en-US" sz="2000" dirty="0"/>
              <a:t>We plan to copy all infrastructural components developed over the last year into an AWS ecosystem within the NIH intranet.</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b="1" dirty="0"/>
              <a:t>Optimization of Algorithms</a:t>
            </a:r>
          </a:p>
          <a:p>
            <a:pPr marL="742950" lvl="1" indent="-285750">
              <a:buFont typeface="Arial" panose="020B0604020202020204" pitchFamily="34" charset="0"/>
              <a:buChar char="•"/>
            </a:pPr>
            <a:r>
              <a:rPr lang="en-US" sz="2000" dirty="0"/>
              <a:t>We plan to refine a model that predicts the current iteration of the novelty metric given a set of publication and author characteristics</a:t>
            </a:r>
          </a:p>
          <a:p>
            <a:pPr lvl="1"/>
            <a:endParaRPr lang="en-US" sz="2000" dirty="0"/>
          </a:p>
          <a:p>
            <a:pPr marL="285750" indent="-285750">
              <a:buFont typeface="Arial" panose="020B0604020202020204" pitchFamily="34" charset="0"/>
              <a:buChar char="•"/>
            </a:pPr>
            <a:r>
              <a:rPr lang="en-US" sz="2000" b="1" dirty="0"/>
              <a:t>Repository Rewrite</a:t>
            </a:r>
          </a:p>
          <a:p>
            <a:pPr marL="742950" lvl="1" indent="-285750">
              <a:buFont typeface="Arial" panose="020B0604020202020204" pitchFamily="34" charset="0"/>
              <a:buChar char="•"/>
            </a:pPr>
            <a:r>
              <a:rPr lang="en-US" sz="2000" dirty="0"/>
              <a:t>Continued work must be done to rewrite our codebase to facilitate releasing an open-source revision of the tool.</a:t>
            </a:r>
          </a:p>
        </p:txBody>
      </p:sp>
      <p:sp>
        <p:nvSpPr>
          <p:cNvPr id="8" name="Rectangle 7">
            <a:extLst>
              <a:ext uri="{FF2B5EF4-FFF2-40B4-BE49-F238E27FC236}">
                <a16:creationId xmlns:a16="http://schemas.microsoft.com/office/drawing/2014/main" id="{00671711-88CD-6657-26B1-DFDFE6732BDB}"/>
              </a:ext>
            </a:extLst>
          </p:cNvPr>
          <p:cNvSpPr/>
          <p:nvPr/>
        </p:nvSpPr>
        <p:spPr>
          <a:xfrm>
            <a:off x="0" y="634884"/>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1315DE21-DF33-9D49-7787-003FC70A3096}"/>
              </a:ext>
            </a:extLst>
          </p:cNvPr>
          <p:cNvSpPr txBox="1">
            <a:spLocks/>
          </p:cNvSpPr>
          <p:nvPr/>
        </p:nvSpPr>
        <p:spPr>
          <a:xfrm>
            <a:off x="496294" y="648116"/>
            <a:ext cx="10515600" cy="6191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t>Future Goals</a:t>
            </a:r>
          </a:p>
        </p:txBody>
      </p:sp>
      <p:sp>
        <p:nvSpPr>
          <p:cNvPr id="10" name="Title 1">
            <a:extLst>
              <a:ext uri="{FF2B5EF4-FFF2-40B4-BE49-F238E27FC236}">
                <a16:creationId xmlns:a16="http://schemas.microsoft.com/office/drawing/2014/main" id="{6C2B495F-37CA-3FE4-BE95-3E0217718A79}"/>
              </a:ext>
            </a:extLst>
          </p:cNvPr>
          <p:cNvSpPr txBox="1">
            <a:spLocks/>
          </p:cNvSpPr>
          <p:nvPr/>
        </p:nvSpPr>
        <p:spPr>
          <a:xfrm>
            <a:off x="496294" y="994318"/>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Items we plan to accomplish by March 2023</a:t>
            </a:r>
          </a:p>
        </p:txBody>
      </p:sp>
    </p:spTree>
    <p:extLst>
      <p:ext uri="{BB962C8B-B14F-4D97-AF65-F5344CB8AC3E}">
        <p14:creationId xmlns:p14="http://schemas.microsoft.com/office/powerpoint/2010/main" val="3053273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val 57">
            <a:extLst>
              <a:ext uri="{FF2B5EF4-FFF2-40B4-BE49-F238E27FC236}">
                <a16:creationId xmlns:a16="http://schemas.microsoft.com/office/drawing/2014/main" id="{1F355F63-B76A-4D2F-A3FB-8071A2231ED8}"/>
              </a:ext>
            </a:extLst>
          </p:cNvPr>
          <p:cNvSpPr/>
          <p:nvPr/>
        </p:nvSpPr>
        <p:spPr>
          <a:xfrm>
            <a:off x="7634024" y="4308170"/>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6F72DAD3-F15C-43F9-9A16-713851A2CB73}"/>
              </a:ext>
            </a:extLst>
          </p:cNvPr>
          <p:cNvSpPr/>
          <p:nvPr/>
        </p:nvSpPr>
        <p:spPr>
          <a:xfrm>
            <a:off x="7621445" y="3396707"/>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7DD8BC21-2050-4F96-BA96-24DD444DA425}"/>
              </a:ext>
            </a:extLst>
          </p:cNvPr>
          <p:cNvSpPr txBox="1"/>
          <p:nvPr/>
        </p:nvSpPr>
        <p:spPr>
          <a:xfrm>
            <a:off x="2573557" y="3616135"/>
            <a:ext cx="902692" cy="461665"/>
          </a:xfrm>
          <a:prstGeom prst="rect">
            <a:avLst/>
          </a:prstGeom>
          <a:noFill/>
        </p:spPr>
        <p:txBody>
          <a:bodyPr wrap="square" rtlCol="0">
            <a:spAutoFit/>
          </a:bodyPr>
          <a:lstStyle/>
          <a:p>
            <a:r>
              <a:rPr lang="en-US" sz="1200" b="1" dirty="0"/>
              <a:t>Cognitive</a:t>
            </a:r>
            <a:r>
              <a:rPr lang="en-US" sz="1200" dirty="0"/>
              <a:t> </a:t>
            </a:r>
            <a:br>
              <a:rPr lang="en-US" sz="1200" dirty="0"/>
            </a:br>
            <a:r>
              <a:rPr lang="en-US" sz="1200" b="1" dirty="0"/>
              <a:t>Ability</a:t>
            </a:r>
          </a:p>
        </p:txBody>
      </p:sp>
      <p:cxnSp>
        <p:nvCxnSpPr>
          <p:cNvPr id="65" name="Straight Arrow Connector 64">
            <a:extLst>
              <a:ext uri="{FF2B5EF4-FFF2-40B4-BE49-F238E27FC236}">
                <a16:creationId xmlns:a16="http://schemas.microsoft.com/office/drawing/2014/main" id="{17AAF604-89EF-4900-B953-AE1FED85015F}"/>
              </a:ext>
            </a:extLst>
          </p:cNvPr>
          <p:cNvCxnSpPr>
            <a:cxnSpLocks/>
            <a:stCxn id="62" idx="2"/>
            <a:endCxn id="75" idx="6"/>
          </p:cNvCxnSpPr>
          <p:nvPr/>
        </p:nvCxnSpPr>
        <p:spPr>
          <a:xfrm flipH="1">
            <a:off x="3631228" y="3632306"/>
            <a:ext cx="3990217" cy="466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54991045-69E6-4B2D-9455-AD9349A54616}"/>
              </a:ext>
            </a:extLst>
          </p:cNvPr>
          <p:cNvCxnSpPr>
            <a:cxnSpLocks/>
            <a:endCxn id="75" idx="6"/>
          </p:cNvCxnSpPr>
          <p:nvPr/>
        </p:nvCxnSpPr>
        <p:spPr>
          <a:xfrm flipH="1" flipV="1">
            <a:off x="3631228" y="4098552"/>
            <a:ext cx="4090372" cy="447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8F125D44-11F0-4E8B-A165-4482C0927F6C}"/>
              </a:ext>
            </a:extLst>
          </p:cNvPr>
          <p:cNvSpPr/>
          <p:nvPr/>
        </p:nvSpPr>
        <p:spPr>
          <a:xfrm>
            <a:off x="3160030" y="3862953"/>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TextBox 76">
            <a:extLst>
              <a:ext uri="{FF2B5EF4-FFF2-40B4-BE49-F238E27FC236}">
                <a16:creationId xmlns:a16="http://schemas.microsoft.com/office/drawing/2014/main" id="{8BBB2D24-E7A5-401B-A156-F83186DAE69B}"/>
              </a:ext>
            </a:extLst>
          </p:cNvPr>
          <p:cNvSpPr txBox="1"/>
          <p:nvPr/>
        </p:nvSpPr>
        <p:spPr>
          <a:xfrm>
            <a:off x="8091852" y="3476901"/>
            <a:ext cx="1243099" cy="276999"/>
          </a:xfrm>
          <a:prstGeom prst="rect">
            <a:avLst/>
          </a:prstGeom>
          <a:noFill/>
        </p:spPr>
        <p:txBody>
          <a:bodyPr wrap="square" rtlCol="0">
            <a:spAutoFit/>
          </a:bodyPr>
          <a:lstStyle/>
          <a:p>
            <a:r>
              <a:rPr lang="en-US" sz="1200" b="1" dirty="0"/>
              <a:t>Stress</a:t>
            </a:r>
          </a:p>
        </p:txBody>
      </p:sp>
      <p:sp>
        <p:nvSpPr>
          <p:cNvPr id="79" name="TextBox 78">
            <a:extLst>
              <a:ext uri="{FF2B5EF4-FFF2-40B4-BE49-F238E27FC236}">
                <a16:creationId xmlns:a16="http://schemas.microsoft.com/office/drawing/2014/main" id="{05B01334-425D-4794-91F2-9F74BA26607F}"/>
              </a:ext>
            </a:extLst>
          </p:cNvPr>
          <p:cNvSpPr txBox="1"/>
          <p:nvPr/>
        </p:nvSpPr>
        <p:spPr>
          <a:xfrm>
            <a:off x="8110225" y="4405269"/>
            <a:ext cx="1243099" cy="276999"/>
          </a:xfrm>
          <a:prstGeom prst="rect">
            <a:avLst/>
          </a:prstGeom>
          <a:noFill/>
        </p:spPr>
        <p:txBody>
          <a:bodyPr wrap="square" rtlCol="0">
            <a:spAutoFit/>
          </a:bodyPr>
          <a:lstStyle/>
          <a:p>
            <a:r>
              <a:rPr lang="en-US" sz="1200" b="1" dirty="0"/>
              <a:t>Age</a:t>
            </a:r>
          </a:p>
        </p:txBody>
      </p:sp>
      <p:sp>
        <p:nvSpPr>
          <p:cNvPr id="25" name="TextBox 24">
            <a:extLst>
              <a:ext uri="{FF2B5EF4-FFF2-40B4-BE49-F238E27FC236}">
                <a16:creationId xmlns:a16="http://schemas.microsoft.com/office/drawing/2014/main" id="{CBB6BCD7-D160-4E9D-A81D-9DCB12BFAF4E}"/>
              </a:ext>
            </a:extLst>
          </p:cNvPr>
          <p:cNvSpPr txBox="1"/>
          <p:nvPr/>
        </p:nvSpPr>
        <p:spPr>
          <a:xfrm>
            <a:off x="152400" y="6316690"/>
            <a:ext cx="902692" cy="369332"/>
          </a:xfrm>
          <a:prstGeom prst="rect">
            <a:avLst/>
          </a:prstGeom>
          <a:noFill/>
        </p:spPr>
        <p:txBody>
          <a:bodyPr wrap="square" rtlCol="0">
            <a:spAutoFit/>
          </a:bodyPr>
          <a:lstStyle/>
          <a:p>
            <a:r>
              <a:rPr lang="en-US" dirty="0"/>
              <a:t>t = 1</a:t>
            </a:r>
          </a:p>
        </p:txBody>
      </p:sp>
      <p:sp>
        <p:nvSpPr>
          <p:cNvPr id="26" name="TextBox 25">
            <a:extLst>
              <a:ext uri="{FF2B5EF4-FFF2-40B4-BE49-F238E27FC236}">
                <a16:creationId xmlns:a16="http://schemas.microsoft.com/office/drawing/2014/main" id="{E523CF1D-3CDA-4858-AE8D-03324E4E1F78}"/>
              </a:ext>
            </a:extLst>
          </p:cNvPr>
          <p:cNvSpPr txBox="1"/>
          <p:nvPr/>
        </p:nvSpPr>
        <p:spPr>
          <a:xfrm rot="21119226">
            <a:off x="6615867" y="3437936"/>
            <a:ext cx="1065769" cy="261610"/>
          </a:xfrm>
          <a:prstGeom prst="rect">
            <a:avLst/>
          </a:prstGeom>
          <a:noFill/>
        </p:spPr>
        <p:txBody>
          <a:bodyPr wrap="square" rtlCol="0">
            <a:spAutoFit/>
          </a:bodyPr>
          <a:lstStyle/>
          <a:p>
            <a:r>
              <a:rPr lang="en-US" sz="1100" i="1" dirty="0"/>
              <a:t>inhibits</a:t>
            </a:r>
            <a:endParaRPr lang="en-US" sz="1400" i="1" dirty="0"/>
          </a:p>
        </p:txBody>
      </p:sp>
      <p:sp>
        <p:nvSpPr>
          <p:cNvPr id="27" name="TextBox 26">
            <a:extLst>
              <a:ext uri="{FF2B5EF4-FFF2-40B4-BE49-F238E27FC236}">
                <a16:creationId xmlns:a16="http://schemas.microsoft.com/office/drawing/2014/main" id="{89BAD2ED-A2B5-4EBD-9CA7-576B87D00EA6}"/>
              </a:ext>
            </a:extLst>
          </p:cNvPr>
          <p:cNvSpPr txBox="1"/>
          <p:nvPr/>
        </p:nvSpPr>
        <p:spPr>
          <a:xfrm rot="400650">
            <a:off x="6617303" y="4497978"/>
            <a:ext cx="1065769" cy="261610"/>
          </a:xfrm>
          <a:prstGeom prst="rect">
            <a:avLst/>
          </a:prstGeom>
          <a:noFill/>
        </p:spPr>
        <p:txBody>
          <a:bodyPr wrap="square" rtlCol="0">
            <a:spAutoFit/>
          </a:bodyPr>
          <a:lstStyle/>
          <a:p>
            <a:r>
              <a:rPr lang="en-US" sz="1100" i="1" dirty="0"/>
              <a:t>inhibits</a:t>
            </a:r>
            <a:endParaRPr lang="en-US" sz="1400" i="1" dirty="0"/>
          </a:p>
        </p:txBody>
      </p:sp>
      <p:sp>
        <p:nvSpPr>
          <p:cNvPr id="17" name="Title 1">
            <a:extLst>
              <a:ext uri="{FF2B5EF4-FFF2-40B4-BE49-F238E27FC236}">
                <a16:creationId xmlns:a16="http://schemas.microsoft.com/office/drawing/2014/main" id="{9DEDBC46-3783-A944-BBEB-7A97DA3A399F}"/>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18" name="Title 1">
            <a:extLst>
              <a:ext uri="{FF2B5EF4-FFF2-40B4-BE49-F238E27FC236}">
                <a16:creationId xmlns:a16="http://schemas.microsoft.com/office/drawing/2014/main" id="{46602DE2-4689-A84C-9074-A3AAE7D87786}"/>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0" name="Rectangle 19">
            <a:extLst>
              <a:ext uri="{FF2B5EF4-FFF2-40B4-BE49-F238E27FC236}">
                <a16:creationId xmlns:a16="http://schemas.microsoft.com/office/drawing/2014/main" id="{C36CF2CF-1E5A-D446-9F79-D40125F317EF}"/>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071CC0F2-6D4A-6E47-AEDA-D75D603E2912}"/>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2" name="Title 1">
            <a:extLst>
              <a:ext uri="{FF2B5EF4-FFF2-40B4-BE49-F238E27FC236}">
                <a16:creationId xmlns:a16="http://schemas.microsoft.com/office/drawing/2014/main" id="{FCB4543F-BD4D-CC40-87EF-ED1EA3C40D03}"/>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3" name="Title 1">
            <a:extLst>
              <a:ext uri="{FF2B5EF4-FFF2-40B4-BE49-F238E27FC236}">
                <a16:creationId xmlns:a16="http://schemas.microsoft.com/office/drawing/2014/main" id="{88437980-BB64-5842-A20D-3AB3DAD0D887}"/>
              </a:ext>
            </a:extLst>
          </p:cNvPr>
          <p:cNvSpPr txBox="1">
            <a:spLocks/>
          </p:cNvSpPr>
          <p:nvPr/>
        </p:nvSpPr>
        <p:spPr>
          <a:xfrm>
            <a:off x="859536" y="541310"/>
            <a:ext cx="11463981" cy="6191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2400" dirty="0">
                <a:solidFill>
                  <a:schemeClr val="tx1"/>
                </a:solidFill>
                <a:latin typeface="+mj-lt"/>
              </a:rPr>
              <a:t>BRAINWORKS converts papers into a dynamic knowledge graph</a:t>
            </a:r>
          </a:p>
        </p:txBody>
      </p:sp>
      <p:sp>
        <p:nvSpPr>
          <p:cNvPr id="24" name="Title 1">
            <a:extLst>
              <a:ext uri="{FF2B5EF4-FFF2-40B4-BE49-F238E27FC236}">
                <a16:creationId xmlns:a16="http://schemas.microsoft.com/office/drawing/2014/main" id="{B9E0F105-010E-1E46-A777-AD57EBE040ED}"/>
              </a:ext>
            </a:extLst>
          </p:cNvPr>
          <p:cNvSpPr txBox="1">
            <a:spLocks/>
          </p:cNvSpPr>
          <p:nvPr/>
        </p:nvSpPr>
        <p:spPr>
          <a:xfrm>
            <a:off x="891592" y="937155"/>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Users control node/edge definitions and the temporal and semantic resolution of the graph</a:t>
            </a:r>
          </a:p>
        </p:txBody>
      </p:sp>
    </p:spTree>
    <p:extLst>
      <p:ext uri="{BB962C8B-B14F-4D97-AF65-F5344CB8AC3E}">
        <p14:creationId xmlns:p14="http://schemas.microsoft.com/office/powerpoint/2010/main" val="1953471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val 57">
            <a:extLst>
              <a:ext uri="{FF2B5EF4-FFF2-40B4-BE49-F238E27FC236}">
                <a16:creationId xmlns:a16="http://schemas.microsoft.com/office/drawing/2014/main" id="{1F355F63-B76A-4D2F-A3FB-8071A2231ED8}"/>
              </a:ext>
            </a:extLst>
          </p:cNvPr>
          <p:cNvSpPr/>
          <p:nvPr/>
        </p:nvSpPr>
        <p:spPr>
          <a:xfrm>
            <a:off x="7634024" y="4308170"/>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6F72DAD3-F15C-43F9-9A16-713851A2CB73}"/>
              </a:ext>
            </a:extLst>
          </p:cNvPr>
          <p:cNvSpPr/>
          <p:nvPr/>
        </p:nvSpPr>
        <p:spPr>
          <a:xfrm>
            <a:off x="7621445" y="3396707"/>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DCBB0A7-0B19-42D2-947D-6973ACA503AD}"/>
              </a:ext>
            </a:extLst>
          </p:cNvPr>
          <p:cNvSpPr/>
          <p:nvPr/>
        </p:nvSpPr>
        <p:spPr>
          <a:xfrm>
            <a:off x="6096000" y="3862953"/>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7DD8BC21-2050-4F96-BA96-24DD444DA425}"/>
              </a:ext>
            </a:extLst>
          </p:cNvPr>
          <p:cNvSpPr txBox="1"/>
          <p:nvPr/>
        </p:nvSpPr>
        <p:spPr>
          <a:xfrm>
            <a:off x="2573557" y="3616135"/>
            <a:ext cx="902692" cy="461665"/>
          </a:xfrm>
          <a:prstGeom prst="rect">
            <a:avLst/>
          </a:prstGeom>
          <a:noFill/>
        </p:spPr>
        <p:txBody>
          <a:bodyPr wrap="square" rtlCol="0">
            <a:spAutoFit/>
          </a:bodyPr>
          <a:lstStyle/>
          <a:p>
            <a:r>
              <a:rPr lang="en-US" sz="1200" b="1" dirty="0"/>
              <a:t>Cognitive</a:t>
            </a:r>
            <a:r>
              <a:rPr lang="en-US" sz="1200" dirty="0"/>
              <a:t> </a:t>
            </a:r>
            <a:br>
              <a:rPr lang="en-US" sz="1200" dirty="0"/>
            </a:br>
            <a:r>
              <a:rPr lang="en-US" sz="1200" b="1" dirty="0"/>
              <a:t>Ability</a:t>
            </a:r>
          </a:p>
        </p:txBody>
      </p:sp>
      <p:cxnSp>
        <p:nvCxnSpPr>
          <p:cNvPr id="65" name="Straight Arrow Connector 64">
            <a:extLst>
              <a:ext uri="{FF2B5EF4-FFF2-40B4-BE49-F238E27FC236}">
                <a16:creationId xmlns:a16="http://schemas.microsoft.com/office/drawing/2014/main" id="{17AAF604-89EF-4900-B953-AE1FED85015F}"/>
              </a:ext>
            </a:extLst>
          </p:cNvPr>
          <p:cNvCxnSpPr>
            <a:cxnSpLocks/>
            <a:stCxn id="62" idx="2"/>
            <a:endCxn id="75" idx="6"/>
          </p:cNvCxnSpPr>
          <p:nvPr/>
        </p:nvCxnSpPr>
        <p:spPr>
          <a:xfrm flipH="1">
            <a:off x="3631228" y="3632306"/>
            <a:ext cx="3990217" cy="466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97F4926C-CBAD-40DA-9D92-ADBE5B9EF7C4}"/>
              </a:ext>
            </a:extLst>
          </p:cNvPr>
          <p:cNvSpPr txBox="1"/>
          <p:nvPr/>
        </p:nvSpPr>
        <p:spPr>
          <a:xfrm rot="21119226">
            <a:off x="6615867" y="3437936"/>
            <a:ext cx="1065769" cy="261610"/>
          </a:xfrm>
          <a:prstGeom prst="rect">
            <a:avLst/>
          </a:prstGeom>
          <a:noFill/>
        </p:spPr>
        <p:txBody>
          <a:bodyPr wrap="square" rtlCol="0">
            <a:spAutoFit/>
          </a:bodyPr>
          <a:lstStyle/>
          <a:p>
            <a:r>
              <a:rPr lang="en-US" sz="1100" i="1" dirty="0"/>
              <a:t>inhibits</a:t>
            </a:r>
            <a:endParaRPr lang="en-US" sz="1400" i="1" dirty="0"/>
          </a:p>
        </p:txBody>
      </p:sp>
      <p:sp>
        <p:nvSpPr>
          <p:cNvPr id="67" name="TextBox 66">
            <a:extLst>
              <a:ext uri="{FF2B5EF4-FFF2-40B4-BE49-F238E27FC236}">
                <a16:creationId xmlns:a16="http://schemas.microsoft.com/office/drawing/2014/main" id="{6E90B4EE-0A1B-4126-B3BE-2D2360427FCA}"/>
              </a:ext>
            </a:extLst>
          </p:cNvPr>
          <p:cNvSpPr txBox="1"/>
          <p:nvPr/>
        </p:nvSpPr>
        <p:spPr>
          <a:xfrm>
            <a:off x="5279751" y="3882263"/>
            <a:ext cx="1243099" cy="276999"/>
          </a:xfrm>
          <a:prstGeom prst="rect">
            <a:avLst/>
          </a:prstGeom>
          <a:noFill/>
        </p:spPr>
        <p:txBody>
          <a:bodyPr wrap="square" rtlCol="0">
            <a:spAutoFit/>
          </a:bodyPr>
          <a:lstStyle/>
          <a:p>
            <a:r>
              <a:rPr lang="en-US" sz="1200" i="1" dirty="0"/>
              <a:t>impacts</a:t>
            </a:r>
          </a:p>
        </p:txBody>
      </p:sp>
      <p:cxnSp>
        <p:nvCxnSpPr>
          <p:cNvPr id="68" name="Straight Arrow Connector 67">
            <a:extLst>
              <a:ext uri="{FF2B5EF4-FFF2-40B4-BE49-F238E27FC236}">
                <a16:creationId xmlns:a16="http://schemas.microsoft.com/office/drawing/2014/main" id="{54991045-69E6-4B2D-9455-AD9349A54616}"/>
              </a:ext>
            </a:extLst>
          </p:cNvPr>
          <p:cNvCxnSpPr>
            <a:cxnSpLocks/>
            <a:endCxn id="75" idx="6"/>
          </p:cNvCxnSpPr>
          <p:nvPr/>
        </p:nvCxnSpPr>
        <p:spPr>
          <a:xfrm flipH="1" flipV="1">
            <a:off x="3631228" y="4098552"/>
            <a:ext cx="4090372" cy="4476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8F125D44-11F0-4E8B-A165-4482C0927F6C}"/>
              </a:ext>
            </a:extLst>
          </p:cNvPr>
          <p:cNvSpPr/>
          <p:nvPr/>
        </p:nvSpPr>
        <p:spPr>
          <a:xfrm>
            <a:off x="3160030" y="3862953"/>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75">
            <a:extLst>
              <a:ext uri="{FF2B5EF4-FFF2-40B4-BE49-F238E27FC236}">
                <a16:creationId xmlns:a16="http://schemas.microsoft.com/office/drawing/2014/main" id="{15A5F38E-F9CE-46F2-B632-C46F975CACBE}"/>
              </a:ext>
            </a:extLst>
          </p:cNvPr>
          <p:cNvCxnSpPr>
            <a:stCxn id="63" idx="2"/>
            <a:endCxn id="75" idx="6"/>
          </p:cNvCxnSpPr>
          <p:nvPr/>
        </p:nvCxnSpPr>
        <p:spPr>
          <a:xfrm flipH="1">
            <a:off x="3631228" y="4098552"/>
            <a:ext cx="246477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8BBB2D24-E7A5-401B-A156-F83186DAE69B}"/>
              </a:ext>
            </a:extLst>
          </p:cNvPr>
          <p:cNvSpPr txBox="1"/>
          <p:nvPr/>
        </p:nvSpPr>
        <p:spPr>
          <a:xfrm>
            <a:off x="8091852" y="3476901"/>
            <a:ext cx="1243099" cy="276999"/>
          </a:xfrm>
          <a:prstGeom prst="rect">
            <a:avLst/>
          </a:prstGeom>
          <a:noFill/>
        </p:spPr>
        <p:txBody>
          <a:bodyPr wrap="square" rtlCol="0">
            <a:spAutoFit/>
          </a:bodyPr>
          <a:lstStyle/>
          <a:p>
            <a:r>
              <a:rPr lang="en-US" sz="1200" b="1" dirty="0"/>
              <a:t>Stress</a:t>
            </a:r>
          </a:p>
        </p:txBody>
      </p:sp>
      <p:sp>
        <p:nvSpPr>
          <p:cNvPr id="78" name="TextBox 77">
            <a:extLst>
              <a:ext uri="{FF2B5EF4-FFF2-40B4-BE49-F238E27FC236}">
                <a16:creationId xmlns:a16="http://schemas.microsoft.com/office/drawing/2014/main" id="{C3BB5270-3315-4DE2-92DE-3EC5C4C80CBF}"/>
              </a:ext>
            </a:extLst>
          </p:cNvPr>
          <p:cNvSpPr txBox="1"/>
          <p:nvPr/>
        </p:nvSpPr>
        <p:spPr>
          <a:xfrm>
            <a:off x="6599046" y="3882263"/>
            <a:ext cx="873037" cy="461665"/>
          </a:xfrm>
          <a:prstGeom prst="rect">
            <a:avLst/>
          </a:prstGeom>
          <a:noFill/>
        </p:spPr>
        <p:txBody>
          <a:bodyPr wrap="square" rtlCol="0">
            <a:spAutoFit/>
          </a:bodyPr>
          <a:lstStyle/>
          <a:p>
            <a:r>
              <a:rPr lang="en-US" sz="1200" b="1" dirty="0"/>
              <a:t>Dendritic branching </a:t>
            </a:r>
          </a:p>
        </p:txBody>
      </p:sp>
      <p:sp>
        <p:nvSpPr>
          <p:cNvPr id="79" name="TextBox 78">
            <a:extLst>
              <a:ext uri="{FF2B5EF4-FFF2-40B4-BE49-F238E27FC236}">
                <a16:creationId xmlns:a16="http://schemas.microsoft.com/office/drawing/2014/main" id="{05B01334-425D-4794-91F2-9F74BA26607F}"/>
              </a:ext>
            </a:extLst>
          </p:cNvPr>
          <p:cNvSpPr txBox="1"/>
          <p:nvPr/>
        </p:nvSpPr>
        <p:spPr>
          <a:xfrm>
            <a:off x="8110225" y="4405269"/>
            <a:ext cx="1243099" cy="276999"/>
          </a:xfrm>
          <a:prstGeom prst="rect">
            <a:avLst/>
          </a:prstGeom>
          <a:noFill/>
        </p:spPr>
        <p:txBody>
          <a:bodyPr wrap="square" rtlCol="0">
            <a:spAutoFit/>
          </a:bodyPr>
          <a:lstStyle/>
          <a:p>
            <a:r>
              <a:rPr lang="en-US" sz="1200" b="1" dirty="0"/>
              <a:t>Age</a:t>
            </a:r>
          </a:p>
        </p:txBody>
      </p:sp>
      <p:sp>
        <p:nvSpPr>
          <p:cNvPr id="80" name="TextBox 79">
            <a:extLst>
              <a:ext uri="{FF2B5EF4-FFF2-40B4-BE49-F238E27FC236}">
                <a16:creationId xmlns:a16="http://schemas.microsoft.com/office/drawing/2014/main" id="{81DF7938-DD88-4A4D-974B-36806AE5BC40}"/>
              </a:ext>
            </a:extLst>
          </p:cNvPr>
          <p:cNvSpPr txBox="1"/>
          <p:nvPr/>
        </p:nvSpPr>
        <p:spPr>
          <a:xfrm rot="400650">
            <a:off x="6617303" y="4497978"/>
            <a:ext cx="1065769" cy="261610"/>
          </a:xfrm>
          <a:prstGeom prst="rect">
            <a:avLst/>
          </a:prstGeom>
          <a:noFill/>
        </p:spPr>
        <p:txBody>
          <a:bodyPr wrap="square" rtlCol="0">
            <a:spAutoFit/>
          </a:bodyPr>
          <a:lstStyle/>
          <a:p>
            <a:r>
              <a:rPr lang="en-US" sz="1100" i="1" dirty="0"/>
              <a:t>inhibits</a:t>
            </a:r>
            <a:endParaRPr lang="en-US" sz="1400" i="1" dirty="0"/>
          </a:p>
        </p:txBody>
      </p:sp>
      <p:sp>
        <p:nvSpPr>
          <p:cNvPr id="86" name="Rectangle 85">
            <a:extLst>
              <a:ext uri="{FF2B5EF4-FFF2-40B4-BE49-F238E27FC236}">
                <a16:creationId xmlns:a16="http://schemas.microsoft.com/office/drawing/2014/main" id="{BD255C12-3415-4AAA-A8FD-53142A66F5CE}"/>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Title 1">
            <a:extLst>
              <a:ext uri="{FF2B5EF4-FFF2-40B4-BE49-F238E27FC236}">
                <a16:creationId xmlns:a16="http://schemas.microsoft.com/office/drawing/2014/main" id="{DC36AE2E-8E62-4215-BD0B-DF2FED73623F}"/>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89" name="Title 1">
            <a:extLst>
              <a:ext uri="{FF2B5EF4-FFF2-40B4-BE49-F238E27FC236}">
                <a16:creationId xmlns:a16="http://schemas.microsoft.com/office/drawing/2014/main" id="{5C4C6C49-35C7-4947-BB28-083095F6B0BF}"/>
              </a:ext>
            </a:extLst>
          </p:cNvPr>
          <p:cNvSpPr txBox="1">
            <a:spLocks/>
          </p:cNvSpPr>
          <p:nvPr/>
        </p:nvSpPr>
        <p:spPr>
          <a:xfrm>
            <a:off x="881511" y="920392"/>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2000" dirty="0"/>
              <a:t>More specifically, the rate of propagation and change in the properties of theories across time </a:t>
            </a:r>
          </a:p>
        </p:txBody>
      </p:sp>
      <p:sp>
        <p:nvSpPr>
          <p:cNvPr id="90" name="TextBox 89">
            <a:extLst>
              <a:ext uri="{FF2B5EF4-FFF2-40B4-BE49-F238E27FC236}">
                <a16:creationId xmlns:a16="http://schemas.microsoft.com/office/drawing/2014/main" id="{F9936CC4-A364-4FBD-A265-BA327F2C17F1}"/>
              </a:ext>
            </a:extLst>
          </p:cNvPr>
          <p:cNvSpPr txBox="1"/>
          <p:nvPr/>
        </p:nvSpPr>
        <p:spPr>
          <a:xfrm>
            <a:off x="152400" y="6316690"/>
            <a:ext cx="902692" cy="369332"/>
          </a:xfrm>
          <a:prstGeom prst="rect">
            <a:avLst/>
          </a:prstGeom>
          <a:noFill/>
        </p:spPr>
        <p:txBody>
          <a:bodyPr wrap="square" rtlCol="0">
            <a:spAutoFit/>
          </a:bodyPr>
          <a:lstStyle/>
          <a:p>
            <a:r>
              <a:rPr lang="en-US" dirty="0"/>
              <a:t>t = 3</a:t>
            </a:r>
          </a:p>
        </p:txBody>
      </p:sp>
      <p:sp>
        <p:nvSpPr>
          <p:cNvPr id="32" name="Title 1">
            <a:extLst>
              <a:ext uri="{FF2B5EF4-FFF2-40B4-BE49-F238E27FC236}">
                <a16:creationId xmlns:a16="http://schemas.microsoft.com/office/drawing/2014/main" id="{6864ED79-A861-48EC-A126-5793BAD00CAD}"/>
              </a:ext>
            </a:extLst>
          </p:cNvPr>
          <p:cNvSpPr txBox="1">
            <a:spLocks/>
          </p:cNvSpPr>
          <p:nvPr/>
        </p:nvSpPr>
        <p:spPr>
          <a:xfrm>
            <a:off x="263561" y="541310"/>
            <a:ext cx="11463981" cy="6191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2800" dirty="0"/>
              <a:t>1.1 Value measured by ability to predict future theory properties</a:t>
            </a:r>
          </a:p>
        </p:txBody>
      </p:sp>
      <p:sp>
        <p:nvSpPr>
          <p:cNvPr id="21" name="Title 1">
            <a:extLst>
              <a:ext uri="{FF2B5EF4-FFF2-40B4-BE49-F238E27FC236}">
                <a16:creationId xmlns:a16="http://schemas.microsoft.com/office/drawing/2014/main" id="{9FF4F864-EE31-7F4C-8AF0-DB05662318D1}"/>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2" name="Title 1">
            <a:extLst>
              <a:ext uri="{FF2B5EF4-FFF2-40B4-BE49-F238E27FC236}">
                <a16:creationId xmlns:a16="http://schemas.microsoft.com/office/drawing/2014/main" id="{E7E8FE60-AB14-C044-A3BE-685F1333466B}"/>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4" name="Rectangle 23">
            <a:extLst>
              <a:ext uri="{FF2B5EF4-FFF2-40B4-BE49-F238E27FC236}">
                <a16:creationId xmlns:a16="http://schemas.microsoft.com/office/drawing/2014/main" id="{A70BA816-2EB3-734B-B4A0-E9105DC5F051}"/>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itle 1">
            <a:extLst>
              <a:ext uri="{FF2B5EF4-FFF2-40B4-BE49-F238E27FC236}">
                <a16:creationId xmlns:a16="http://schemas.microsoft.com/office/drawing/2014/main" id="{F960F409-D4C5-C44C-B25A-594C32E228DF}"/>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6" name="Title 1">
            <a:extLst>
              <a:ext uri="{FF2B5EF4-FFF2-40B4-BE49-F238E27FC236}">
                <a16:creationId xmlns:a16="http://schemas.microsoft.com/office/drawing/2014/main" id="{AA7B27F0-CDFC-6047-BDBB-D3287F0D351B}"/>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7" name="Title 1">
            <a:extLst>
              <a:ext uri="{FF2B5EF4-FFF2-40B4-BE49-F238E27FC236}">
                <a16:creationId xmlns:a16="http://schemas.microsoft.com/office/drawing/2014/main" id="{F43A5572-A7F2-6A40-B4A0-17403E9A4718}"/>
              </a:ext>
            </a:extLst>
          </p:cNvPr>
          <p:cNvSpPr txBox="1">
            <a:spLocks/>
          </p:cNvSpPr>
          <p:nvPr/>
        </p:nvSpPr>
        <p:spPr>
          <a:xfrm>
            <a:off x="859536" y="541310"/>
            <a:ext cx="11463981" cy="6191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2400" dirty="0">
                <a:solidFill>
                  <a:schemeClr val="tx1"/>
                </a:solidFill>
                <a:latin typeface="+mj-lt"/>
              </a:rPr>
              <a:t>BRAINWORKS converts papers into a dynamic knowledge graph</a:t>
            </a:r>
          </a:p>
        </p:txBody>
      </p:sp>
      <p:sp>
        <p:nvSpPr>
          <p:cNvPr id="28" name="Title 1">
            <a:extLst>
              <a:ext uri="{FF2B5EF4-FFF2-40B4-BE49-F238E27FC236}">
                <a16:creationId xmlns:a16="http://schemas.microsoft.com/office/drawing/2014/main" id="{908A2071-7513-C049-8432-A7C9736E4F36}"/>
              </a:ext>
            </a:extLst>
          </p:cNvPr>
          <p:cNvSpPr txBox="1">
            <a:spLocks/>
          </p:cNvSpPr>
          <p:nvPr/>
        </p:nvSpPr>
        <p:spPr>
          <a:xfrm>
            <a:off x="891592" y="937155"/>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Users control node/edge definitions and the temporal and semantic resolution of the graph</a:t>
            </a:r>
          </a:p>
        </p:txBody>
      </p:sp>
    </p:spTree>
    <p:extLst>
      <p:ext uri="{BB962C8B-B14F-4D97-AF65-F5344CB8AC3E}">
        <p14:creationId xmlns:p14="http://schemas.microsoft.com/office/powerpoint/2010/main" val="1988635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val 57">
            <a:extLst>
              <a:ext uri="{FF2B5EF4-FFF2-40B4-BE49-F238E27FC236}">
                <a16:creationId xmlns:a16="http://schemas.microsoft.com/office/drawing/2014/main" id="{1F355F63-B76A-4D2F-A3FB-8071A2231ED8}"/>
              </a:ext>
            </a:extLst>
          </p:cNvPr>
          <p:cNvSpPr/>
          <p:nvPr/>
        </p:nvSpPr>
        <p:spPr>
          <a:xfrm>
            <a:off x="7634024" y="4308170"/>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6F72DAD3-F15C-43F9-9A16-713851A2CB73}"/>
              </a:ext>
            </a:extLst>
          </p:cNvPr>
          <p:cNvSpPr/>
          <p:nvPr/>
        </p:nvSpPr>
        <p:spPr>
          <a:xfrm>
            <a:off x="7621445" y="3396707"/>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7DCBB0A7-0B19-42D2-947D-6973ACA503AD}"/>
              </a:ext>
            </a:extLst>
          </p:cNvPr>
          <p:cNvSpPr/>
          <p:nvPr/>
        </p:nvSpPr>
        <p:spPr>
          <a:xfrm>
            <a:off x="5536642" y="3862953"/>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extBox 63">
            <a:extLst>
              <a:ext uri="{FF2B5EF4-FFF2-40B4-BE49-F238E27FC236}">
                <a16:creationId xmlns:a16="http://schemas.microsoft.com/office/drawing/2014/main" id="{7DD8BC21-2050-4F96-BA96-24DD444DA425}"/>
              </a:ext>
            </a:extLst>
          </p:cNvPr>
          <p:cNvSpPr txBox="1"/>
          <p:nvPr/>
        </p:nvSpPr>
        <p:spPr>
          <a:xfrm>
            <a:off x="2573557" y="3616135"/>
            <a:ext cx="902692" cy="461665"/>
          </a:xfrm>
          <a:prstGeom prst="rect">
            <a:avLst/>
          </a:prstGeom>
          <a:noFill/>
        </p:spPr>
        <p:txBody>
          <a:bodyPr wrap="square" rtlCol="0">
            <a:spAutoFit/>
          </a:bodyPr>
          <a:lstStyle/>
          <a:p>
            <a:r>
              <a:rPr lang="en-US" sz="1200" b="1" dirty="0"/>
              <a:t>Cognitive</a:t>
            </a:r>
            <a:r>
              <a:rPr lang="en-US" sz="1200" dirty="0"/>
              <a:t> </a:t>
            </a:r>
            <a:br>
              <a:rPr lang="en-US" sz="1200" dirty="0"/>
            </a:br>
            <a:r>
              <a:rPr lang="en-US" sz="1200" b="1" dirty="0"/>
              <a:t>Ability</a:t>
            </a:r>
          </a:p>
        </p:txBody>
      </p:sp>
      <p:cxnSp>
        <p:nvCxnSpPr>
          <p:cNvPr id="65" name="Straight Arrow Connector 64">
            <a:extLst>
              <a:ext uri="{FF2B5EF4-FFF2-40B4-BE49-F238E27FC236}">
                <a16:creationId xmlns:a16="http://schemas.microsoft.com/office/drawing/2014/main" id="{17AAF604-89EF-4900-B953-AE1FED85015F}"/>
              </a:ext>
            </a:extLst>
          </p:cNvPr>
          <p:cNvCxnSpPr>
            <a:stCxn id="62" idx="2"/>
            <a:endCxn id="63" idx="6"/>
          </p:cNvCxnSpPr>
          <p:nvPr/>
        </p:nvCxnSpPr>
        <p:spPr>
          <a:xfrm flipH="1">
            <a:off x="6007840" y="3632306"/>
            <a:ext cx="1613605" cy="4662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97F4926C-CBAD-40DA-9D92-ADBE5B9EF7C4}"/>
              </a:ext>
            </a:extLst>
          </p:cNvPr>
          <p:cNvSpPr txBox="1"/>
          <p:nvPr/>
        </p:nvSpPr>
        <p:spPr>
          <a:xfrm rot="20606589">
            <a:off x="6615867" y="3549696"/>
            <a:ext cx="1065769" cy="261610"/>
          </a:xfrm>
          <a:prstGeom prst="rect">
            <a:avLst/>
          </a:prstGeom>
          <a:noFill/>
        </p:spPr>
        <p:txBody>
          <a:bodyPr wrap="square" rtlCol="0">
            <a:spAutoFit/>
          </a:bodyPr>
          <a:lstStyle/>
          <a:p>
            <a:r>
              <a:rPr lang="en-US" sz="1100" i="1" dirty="0"/>
              <a:t>inhibits</a:t>
            </a:r>
            <a:endParaRPr lang="en-US" sz="1400" i="1" dirty="0"/>
          </a:p>
        </p:txBody>
      </p:sp>
      <p:sp>
        <p:nvSpPr>
          <p:cNvPr id="67" name="TextBox 66">
            <a:extLst>
              <a:ext uri="{FF2B5EF4-FFF2-40B4-BE49-F238E27FC236}">
                <a16:creationId xmlns:a16="http://schemas.microsoft.com/office/drawing/2014/main" id="{6E90B4EE-0A1B-4126-B3BE-2D2360427FCA}"/>
              </a:ext>
            </a:extLst>
          </p:cNvPr>
          <p:cNvSpPr txBox="1"/>
          <p:nvPr/>
        </p:nvSpPr>
        <p:spPr>
          <a:xfrm>
            <a:off x="4190637" y="3811111"/>
            <a:ext cx="1243099" cy="276999"/>
          </a:xfrm>
          <a:prstGeom prst="rect">
            <a:avLst/>
          </a:prstGeom>
          <a:noFill/>
        </p:spPr>
        <p:txBody>
          <a:bodyPr wrap="square" rtlCol="0">
            <a:spAutoFit/>
          </a:bodyPr>
          <a:lstStyle/>
          <a:p>
            <a:r>
              <a:rPr lang="en-US" sz="1200" i="1" dirty="0"/>
              <a:t>impacts</a:t>
            </a:r>
          </a:p>
        </p:txBody>
      </p:sp>
      <p:cxnSp>
        <p:nvCxnSpPr>
          <p:cNvPr id="68" name="Straight Arrow Connector 67">
            <a:extLst>
              <a:ext uri="{FF2B5EF4-FFF2-40B4-BE49-F238E27FC236}">
                <a16:creationId xmlns:a16="http://schemas.microsoft.com/office/drawing/2014/main" id="{54991045-69E6-4B2D-9455-AD9349A54616}"/>
              </a:ext>
            </a:extLst>
          </p:cNvPr>
          <p:cNvCxnSpPr>
            <a:cxnSpLocks/>
            <a:endCxn id="63" idx="6"/>
          </p:cNvCxnSpPr>
          <p:nvPr/>
        </p:nvCxnSpPr>
        <p:spPr>
          <a:xfrm flipH="1" flipV="1">
            <a:off x="6007840" y="4098552"/>
            <a:ext cx="1713760" cy="44762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75" name="Oval 74">
            <a:extLst>
              <a:ext uri="{FF2B5EF4-FFF2-40B4-BE49-F238E27FC236}">
                <a16:creationId xmlns:a16="http://schemas.microsoft.com/office/drawing/2014/main" id="{8F125D44-11F0-4E8B-A165-4482C0927F6C}"/>
              </a:ext>
            </a:extLst>
          </p:cNvPr>
          <p:cNvSpPr/>
          <p:nvPr/>
        </p:nvSpPr>
        <p:spPr>
          <a:xfrm>
            <a:off x="3160030" y="3862953"/>
            <a:ext cx="471198" cy="471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75">
            <a:extLst>
              <a:ext uri="{FF2B5EF4-FFF2-40B4-BE49-F238E27FC236}">
                <a16:creationId xmlns:a16="http://schemas.microsoft.com/office/drawing/2014/main" id="{15A5F38E-F9CE-46F2-B632-C46F975CACBE}"/>
              </a:ext>
            </a:extLst>
          </p:cNvPr>
          <p:cNvCxnSpPr>
            <a:stCxn id="63" idx="2"/>
            <a:endCxn id="75" idx="6"/>
          </p:cNvCxnSpPr>
          <p:nvPr/>
        </p:nvCxnSpPr>
        <p:spPr>
          <a:xfrm flipH="1">
            <a:off x="3631228" y="4098552"/>
            <a:ext cx="19054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8BBB2D24-E7A5-401B-A156-F83186DAE69B}"/>
              </a:ext>
            </a:extLst>
          </p:cNvPr>
          <p:cNvSpPr txBox="1"/>
          <p:nvPr/>
        </p:nvSpPr>
        <p:spPr>
          <a:xfrm>
            <a:off x="8091852" y="3476901"/>
            <a:ext cx="1243099" cy="276999"/>
          </a:xfrm>
          <a:prstGeom prst="rect">
            <a:avLst/>
          </a:prstGeom>
          <a:noFill/>
        </p:spPr>
        <p:txBody>
          <a:bodyPr wrap="square" rtlCol="0">
            <a:spAutoFit/>
          </a:bodyPr>
          <a:lstStyle/>
          <a:p>
            <a:r>
              <a:rPr lang="en-US" sz="1200" b="1" dirty="0"/>
              <a:t>Stress</a:t>
            </a:r>
          </a:p>
        </p:txBody>
      </p:sp>
      <p:sp>
        <p:nvSpPr>
          <p:cNvPr id="78" name="TextBox 77">
            <a:extLst>
              <a:ext uri="{FF2B5EF4-FFF2-40B4-BE49-F238E27FC236}">
                <a16:creationId xmlns:a16="http://schemas.microsoft.com/office/drawing/2014/main" id="{C3BB5270-3315-4DE2-92DE-3EC5C4C80CBF}"/>
              </a:ext>
            </a:extLst>
          </p:cNvPr>
          <p:cNvSpPr txBox="1"/>
          <p:nvPr/>
        </p:nvSpPr>
        <p:spPr>
          <a:xfrm>
            <a:off x="5362831" y="3414114"/>
            <a:ext cx="873037" cy="461665"/>
          </a:xfrm>
          <a:prstGeom prst="rect">
            <a:avLst/>
          </a:prstGeom>
          <a:noFill/>
        </p:spPr>
        <p:txBody>
          <a:bodyPr wrap="square" rtlCol="0">
            <a:spAutoFit/>
          </a:bodyPr>
          <a:lstStyle/>
          <a:p>
            <a:r>
              <a:rPr lang="en-US" sz="1200" b="1" dirty="0"/>
              <a:t>Dendritic branching </a:t>
            </a:r>
          </a:p>
        </p:txBody>
      </p:sp>
      <p:sp>
        <p:nvSpPr>
          <p:cNvPr id="79" name="TextBox 78">
            <a:extLst>
              <a:ext uri="{FF2B5EF4-FFF2-40B4-BE49-F238E27FC236}">
                <a16:creationId xmlns:a16="http://schemas.microsoft.com/office/drawing/2014/main" id="{05B01334-425D-4794-91F2-9F74BA26607F}"/>
              </a:ext>
            </a:extLst>
          </p:cNvPr>
          <p:cNvSpPr txBox="1"/>
          <p:nvPr/>
        </p:nvSpPr>
        <p:spPr>
          <a:xfrm>
            <a:off x="8110225" y="4405269"/>
            <a:ext cx="1243099" cy="276999"/>
          </a:xfrm>
          <a:prstGeom prst="rect">
            <a:avLst/>
          </a:prstGeom>
          <a:noFill/>
        </p:spPr>
        <p:txBody>
          <a:bodyPr wrap="square" rtlCol="0">
            <a:spAutoFit/>
          </a:bodyPr>
          <a:lstStyle/>
          <a:p>
            <a:r>
              <a:rPr lang="en-US" sz="1200" b="1" dirty="0"/>
              <a:t>Age</a:t>
            </a:r>
          </a:p>
        </p:txBody>
      </p:sp>
      <p:sp>
        <p:nvSpPr>
          <p:cNvPr id="80" name="TextBox 79">
            <a:extLst>
              <a:ext uri="{FF2B5EF4-FFF2-40B4-BE49-F238E27FC236}">
                <a16:creationId xmlns:a16="http://schemas.microsoft.com/office/drawing/2014/main" id="{81DF7938-DD88-4A4D-974B-36806AE5BC40}"/>
              </a:ext>
            </a:extLst>
          </p:cNvPr>
          <p:cNvSpPr txBox="1"/>
          <p:nvPr/>
        </p:nvSpPr>
        <p:spPr>
          <a:xfrm rot="931597">
            <a:off x="6707866" y="4200680"/>
            <a:ext cx="1065769" cy="261610"/>
          </a:xfrm>
          <a:prstGeom prst="rect">
            <a:avLst/>
          </a:prstGeom>
          <a:noFill/>
        </p:spPr>
        <p:txBody>
          <a:bodyPr wrap="square" rtlCol="0">
            <a:spAutoFit/>
          </a:bodyPr>
          <a:lstStyle/>
          <a:p>
            <a:r>
              <a:rPr lang="en-US" sz="1100" i="1" dirty="0"/>
              <a:t>inhibits</a:t>
            </a:r>
            <a:endParaRPr lang="en-US" sz="1400" i="1" dirty="0"/>
          </a:p>
        </p:txBody>
      </p:sp>
      <p:sp>
        <p:nvSpPr>
          <p:cNvPr id="82" name="TextBox 81">
            <a:extLst>
              <a:ext uri="{FF2B5EF4-FFF2-40B4-BE49-F238E27FC236}">
                <a16:creationId xmlns:a16="http://schemas.microsoft.com/office/drawing/2014/main" id="{2002E601-6553-4131-8C54-943D882A3AF9}"/>
              </a:ext>
            </a:extLst>
          </p:cNvPr>
          <p:cNvSpPr txBox="1"/>
          <p:nvPr/>
        </p:nvSpPr>
        <p:spPr>
          <a:xfrm>
            <a:off x="4271917" y="4108995"/>
            <a:ext cx="1243099" cy="276999"/>
          </a:xfrm>
          <a:prstGeom prst="rect">
            <a:avLst/>
          </a:prstGeom>
          <a:noFill/>
        </p:spPr>
        <p:txBody>
          <a:bodyPr wrap="square" rtlCol="0">
            <a:spAutoFit/>
          </a:bodyPr>
          <a:lstStyle/>
          <a:p>
            <a:r>
              <a:rPr lang="en-US" sz="1200" i="1" dirty="0"/>
              <a:t>f(…)</a:t>
            </a:r>
          </a:p>
        </p:txBody>
      </p:sp>
      <p:sp>
        <p:nvSpPr>
          <p:cNvPr id="83" name="TextBox 82">
            <a:extLst>
              <a:ext uri="{FF2B5EF4-FFF2-40B4-BE49-F238E27FC236}">
                <a16:creationId xmlns:a16="http://schemas.microsoft.com/office/drawing/2014/main" id="{81562BF5-498E-441C-9108-C79A3F47F36F}"/>
              </a:ext>
            </a:extLst>
          </p:cNvPr>
          <p:cNvSpPr txBox="1"/>
          <p:nvPr/>
        </p:nvSpPr>
        <p:spPr>
          <a:xfrm rot="20655315">
            <a:off x="6761674" y="3714739"/>
            <a:ext cx="1243099" cy="276999"/>
          </a:xfrm>
          <a:prstGeom prst="rect">
            <a:avLst/>
          </a:prstGeom>
          <a:noFill/>
        </p:spPr>
        <p:txBody>
          <a:bodyPr wrap="square" rtlCol="0">
            <a:spAutoFit/>
          </a:bodyPr>
          <a:lstStyle/>
          <a:p>
            <a:r>
              <a:rPr lang="en-US" sz="1200" i="1" dirty="0"/>
              <a:t>f(…)</a:t>
            </a:r>
          </a:p>
        </p:txBody>
      </p:sp>
      <p:sp>
        <p:nvSpPr>
          <p:cNvPr id="84" name="TextBox 83">
            <a:extLst>
              <a:ext uri="{FF2B5EF4-FFF2-40B4-BE49-F238E27FC236}">
                <a16:creationId xmlns:a16="http://schemas.microsoft.com/office/drawing/2014/main" id="{75654AE3-563A-4AED-91ED-16F726F89298}"/>
              </a:ext>
            </a:extLst>
          </p:cNvPr>
          <p:cNvSpPr txBox="1"/>
          <p:nvPr/>
        </p:nvSpPr>
        <p:spPr>
          <a:xfrm rot="937364">
            <a:off x="6705254" y="4453031"/>
            <a:ext cx="1243099" cy="276999"/>
          </a:xfrm>
          <a:prstGeom prst="rect">
            <a:avLst/>
          </a:prstGeom>
          <a:noFill/>
        </p:spPr>
        <p:txBody>
          <a:bodyPr wrap="square" rtlCol="0">
            <a:spAutoFit/>
          </a:bodyPr>
          <a:lstStyle/>
          <a:p>
            <a:r>
              <a:rPr lang="en-US" sz="1200" i="1" dirty="0"/>
              <a:t>f(…)</a:t>
            </a:r>
          </a:p>
        </p:txBody>
      </p:sp>
      <p:sp>
        <p:nvSpPr>
          <p:cNvPr id="90" name="TextBox 89">
            <a:extLst>
              <a:ext uri="{FF2B5EF4-FFF2-40B4-BE49-F238E27FC236}">
                <a16:creationId xmlns:a16="http://schemas.microsoft.com/office/drawing/2014/main" id="{F9936CC4-A364-4FBD-A265-BA327F2C17F1}"/>
              </a:ext>
            </a:extLst>
          </p:cNvPr>
          <p:cNvSpPr txBox="1"/>
          <p:nvPr/>
        </p:nvSpPr>
        <p:spPr>
          <a:xfrm>
            <a:off x="152400" y="6316690"/>
            <a:ext cx="902692" cy="369332"/>
          </a:xfrm>
          <a:prstGeom prst="rect">
            <a:avLst/>
          </a:prstGeom>
          <a:noFill/>
        </p:spPr>
        <p:txBody>
          <a:bodyPr wrap="square" rtlCol="0">
            <a:spAutoFit/>
          </a:bodyPr>
          <a:lstStyle/>
          <a:p>
            <a:r>
              <a:rPr lang="en-US" dirty="0"/>
              <a:t>t = 4</a:t>
            </a:r>
          </a:p>
        </p:txBody>
      </p:sp>
      <p:sp>
        <p:nvSpPr>
          <p:cNvPr id="24" name="Title 1">
            <a:extLst>
              <a:ext uri="{FF2B5EF4-FFF2-40B4-BE49-F238E27FC236}">
                <a16:creationId xmlns:a16="http://schemas.microsoft.com/office/drawing/2014/main" id="{695F1C8D-7309-8F4F-9818-3E128E4981F3}"/>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5" name="Title 1">
            <a:extLst>
              <a:ext uri="{FF2B5EF4-FFF2-40B4-BE49-F238E27FC236}">
                <a16:creationId xmlns:a16="http://schemas.microsoft.com/office/drawing/2014/main" id="{40FDE774-04FD-F04F-9641-316B53F82A75}"/>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7" name="Rectangle 26">
            <a:extLst>
              <a:ext uri="{FF2B5EF4-FFF2-40B4-BE49-F238E27FC236}">
                <a16:creationId xmlns:a16="http://schemas.microsoft.com/office/drawing/2014/main" id="{47A50ADE-A5D0-EF45-8A47-8E7E607CEC24}"/>
              </a:ext>
            </a:extLst>
          </p:cNvPr>
          <p:cNvSpPr/>
          <p:nvPr/>
        </p:nvSpPr>
        <p:spPr>
          <a:xfrm>
            <a:off x="0" y="571839"/>
            <a:ext cx="12192000" cy="85876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itle 1">
            <a:extLst>
              <a:ext uri="{FF2B5EF4-FFF2-40B4-BE49-F238E27FC236}">
                <a16:creationId xmlns:a16="http://schemas.microsoft.com/office/drawing/2014/main" id="{448045EE-2F31-5F48-B22D-EF391D9B77BC}"/>
              </a:ext>
            </a:extLst>
          </p:cNvPr>
          <p:cNvSpPr txBox="1">
            <a:spLocks/>
          </p:cNvSpPr>
          <p:nvPr/>
        </p:nvSpPr>
        <p:spPr>
          <a:xfrm>
            <a:off x="859536" y="895587"/>
            <a:ext cx="10768584"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29" name="Title 1">
            <a:extLst>
              <a:ext uri="{FF2B5EF4-FFF2-40B4-BE49-F238E27FC236}">
                <a16:creationId xmlns:a16="http://schemas.microsoft.com/office/drawing/2014/main" id="{F7B35996-5329-DA4F-8523-010425E45ECB}"/>
              </a:ext>
            </a:extLst>
          </p:cNvPr>
          <p:cNvSpPr txBox="1">
            <a:spLocks/>
          </p:cNvSpPr>
          <p:nvPr/>
        </p:nvSpPr>
        <p:spPr>
          <a:xfrm>
            <a:off x="886968" y="895587"/>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endParaRPr lang="en-US" sz="2000" dirty="0">
              <a:solidFill>
                <a:schemeClr val="tx1">
                  <a:lumMod val="65000"/>
                  <a:lumOff val="35000"/>
                </a:schemeClr>
              </a:solidFill>
            </a:endParaRPr>
          </a:p>
        </p:txBody>
      </p:sp>
      <p:sp>
        <p:nvSpPr>
          <p:cNvPr id="30" name="Title 1">
            <a:extLst>
              <a:ext uri="{FF2B5EF4-FFF2-40B4-BE49-F238E27FC236}">
                <a16:creationId xmlns:a16="http://schemas.microsoft.com/office/drawing/2014/main" id="{A9A4DBBC-5344-8747-8169-0EBADF0F4EF4}"/>
              </a:ext>
            </a:extLst>
          </p:cNvPr>
          <p:cNvSpPr txBox="1">
            <a:spLocks/>
          </p:cNvSpPr>
          <p:nvPr/>
        </p:nvSpPr>
        <p:spPr>
          <a:xfrm>
            <a:off x="859536" y="541310"/>
            <a:ext cx="11463981" cy="6191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2400" dirty="0">
                <a:solidFill>
                  <a:schemeClr val="tx1"/>
                </a:solidFill>
                <a:latin typeface="+mj-lt"/>
              </a:rPr>
              <a:t>BRAINWORKS converts papers into a dynamic knowledge graph</a:t>
            </a:r>
          </a:p>
        </p:txBody>
      </p:sp>
      <p:sp>
        <p:nvSpPr>
          <p:cNvPr id="31" name="Title 1">
            <a:extLst>
              <a:ext uri="{FF2B5EF4-FFF2-40B4-BE49-F238E27FC236}">
                <a16:creationId xmlns:a16="http://schemas.microsoft.com/office/drawing/2014/main" id="{BD6DD186-1D1D-A04A-8441-37B08389C20F}"/>
              </a:ext>
            </a:extLst>
          </p:cNvPr>
          <p:cNvSpPr txBox="1">
            <a:spLocks/>
          </p:cNvSpPr>
          <p:nvPr/>
        </p:nvSpPr>
        <p:spPr>
          <a:xfrm>
            <a:off x="891592" y="937155"/>
            <a:ext cx="11305032" cy="6191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lumMod val="75000"/>
                    <a:lumOff val="25000"/>
                  </a:schemeClr>
                </a:solidFill>
                <a:latin typeface="Helvetica" pitchFamily="2" charset="0"/>
                <a:ea typeface="+mj-ea"/>
                <a:cs typeface="+mj-cs"/>
              </a:defRPr>
            </a:lvl1pPr>
          </a:lstStyle>
          <a:p>
            <a:r>
              <a:rPr lang="en-US" sz="1800" dirty="0">
                <a:solidFill>
                  <a:schemeClr val="tx1">
                    <a:lumMod val="50000"/>
                    <a:lumOff val="50000"/>
                  </a:schemeClr>
                </a:solidFill>
              </a:rPr>
              <a:t>Users control node/edge definitions and the temporal and semantic resolution of the graph</a:t>
            </a:r>
          </a:p>
        </p:txBody>
      </p:sp>
    </p:spTree>
    <p:extLst>
      <p:ext uri="{BB962C8B-B14F-4D97-AF65-F5344CB8AC3E}">
        <p14:creationId xmlns:p14="http://schemas.microsoft.com/office/powerpoint/2010/main" val="188463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753233" y="600200"/>
            <a:ext cx="10485698" cy="5454400"/>
          </a:xfrm>
          <a:prstGeom prst="rect">
            <a:avLst/>
          </a:prstGeom>
        </p:spPr>
        <p:txBody>
          <a:bodyPr spcFirstLastPara="1" vert="horz" wrap="square" lIns="121900" tIns="121900" rIns="121900" bIns="121900" rtlCol="0" anchor="ctr" anchorCtr="0">
            <a:noAutofit/>
          </a:bodyPr>
          <a:lstStyle/>
          <a:p>
            <a:r>
              <a:rPr lang="en-US" sz="4400" b="1" dirty="0">
                <a:latin typeface="Arial" panose="020B0604020202020204" pitchFamily="34" charset="0"/>
                <a:cs typeface="Arial" panose="020B0604020202020204" pitchFamily="34" charset="0"/>
              </a:rPr>
              <a:t>What has changed in the last year? </a:t>
            </a:r>
            <a:br>
              <a:rPr lang="en-US" sz="4400" b="1"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We developed a functional web platform for BRAINWORKS, and several new visualization tools</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80265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TotalTime>
  <Words>4391</Words>
  <Application>Microsoft Macintosh PowerPoint</Application>
  <PresentationFormat>Widescreen</PresentationFormat>
  <Paragraphs>553</Paragraphs>
  <Slides>53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Calibri</vt:lpstr>
      <vt:lpstr>Calibri Light</vt:lpstr>
      <vt:lpstr>Cambria Math</vt:lpstr>
      <vt:lpstr>Helvetica</vt:lpstr>
      <vt:lpstr>Lato</vt:lpstr>
      <vt:lpstr>Office Theme</vt:lpstr>
      <vt:lpstr>BRAINWORKS Update</vt:lpstr>
      <vt:lpstr>What is BRAINWORKS?  A tool to represent the literature, and it’s context, using dynamic knowledge graphs</vt:lpstr>
      <vt:lpstr>PowerPoint Presentation</vt:lpstr>
      <vt:lpstr>PowerPoint Presentation</vt:lpstr>
      <vt:lpstr>PowerPoint Presentation</vt:lpstr>
      <vt:lpstr>PowerPoint Presentation</vt:lpstr>
      <vt:lpstr>PowerPoint Presentation</vt:lpstr>
      <vt:lpstr>PowerPoint Presentation</vt:lpstr>
      <vt:lpstr>What has changed in the last year?  We developed a functional web platform for BRAINWORKS, and several new visualization tools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would like BRAINWORKS to help us identify and predict scientific breakthroughs </vt:lpstr>
      <vt:lpstr>We would like BRAINWORKS to help us identify and predict scientific breakthroughs </vt:lpstr>
      <vt:lpstr>We would like BRAINWORKS to help us identify and predict scientific breakthroughs </vt:lpstr>
      <vt:lpstr>PowerPoint Presentation</vt:lpstr>
      <vt:lpstr>We have extracted core statistics from all papers for novelty metric creation</vt:lpstr>
      <vt:lpstr>Example: History of publications related to CRISPR</vt:lpstr>
      <vt:lpstr>We would like BRAINWORKS to help us identify and predict scientific breakthroughs </vt:lpstr>
      <vt:lpstr>We would like BRAINWORKS to help us identify and predict scientific breakthroughs </vt:lpstr>
      <vt:lpstr>We would like BRAINWORKS to help us identify and predict scientific breakthroughs </vt:lpstr>
      <vt:lpstr>We would like BRAINWORKS to help us identify and predict scientific breakthroughs </vt:lpstr>
      <vt:lpstr>We would like BRAINWORKS to help us identify and predict scientific breakthroughs </vt:lpstr>
      <vt:lpstr>We would like BRAINWORKS to help us identify and predict scientific breakthroughs </vt:lpstr>
      <vt:lpstr>Predict the Impact and Novelty of a paper, at the time of it’s publication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tuka</dc:creator>
  <cp:lastModifiedBy>tuka</cp:lastModifiedBy>
  <cp:revision>11</cp:revision>
  <dcterms:created xsi:type="dcterms:W3CDTF">2022-05-06T17:31:41Z</dcterms:created>
  <dcterms:modified xsi:type="dcterms:W3CDTF">2022-12-20T02:12:55Z</dcterms:modified>
</cp:coreProperties>
</file>